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04" r:id="rId1"/>
  </p:sldMasterIdLst>
  <p:notesMasterIdLst>
    <p:notesMasterId r:id="rId48"/>
  </p:notesMasterIdLst>
  <p:handoutMasterIdLst>
    <p:handoutMasterId r:id="rId49"/>
  </p:handoutMasterIdLst>
  <p:sldIdLst>
    <p:sldId id="374" r:id="rId2"/>
    <p:sldId id="387" r:id="rId3"/>
    <p:sldId id="389" r:id="rId4"/>
    <p:sldId id="460" r:id="rId5"/>
    <p:sldId id="394" r:id="rId6"/>
    <p:sldId id="393" r:id="rId7"/>
    <p:sldId id="395" r:id="rId8"/>
    <p:sldId id="397" r:id="rId9"/>
    <p:sldId id="457" r:id="rId10"/>
    <p:sldId id="446" r:id="rId11"/>
    <p:sldId id="441" r:id="rId12"/>
    <p:sldId id="447" r:id="rId13"/>
    <p:sldId id="445" r:id="rId14"/>
    <p:sldId id="443" r:id="rId15"/>
    <p:sldId id="442" r:id="rId16"/>
    <p:sldId id="444" r:id="rId17"/>
    <p:sldId id="452" r:id="rId18"/>
    <p:sldId id="451" r:id="rId19"/>
    <p:sldId id="450" r:id="rId20"/>
    <p:sldId id="432" r:id="rId21"/>
    <p:sldId id="434" r:id="rId22"/>
    <p:sldId id="433" r:id="rId23"/>
    <p:sldId id="456" r:id="rId24"/>
    <p:sldId id="398" r:id="rId25"/>
    <p:sldId id="399" r:id="rId26"/>
    <p:sldId id="410" r:id="rId27"/>
    <p:sldId id="411" r:id="rId28"/>
    <p:sldId id="415" r:id="rId29"/>
    <p:sldId id="416" r:id="rId30"/>
    <p:sldId id="417" r:id="rId31"/>
    <p:sldId id="418" r:id="rId32"/>
    <p:sldId id="419" r:id="rId33"/>
    <p:sldId id="404" r:id="rId34"/>
    <p:sldId id="405" r:id="rId35"/>
    <p:sldId id="440" r:id="rId36"/>
    <p:sldId id="424" r:id="rId37"/>
    <p:sldId id="420" r:id="rId38"/>
    <p:sldId id="400" r:id="rId39"/>
    <p:sldId id="401" r:id="rId40"/>
    <p:sldId id="425" r:id="rId41"/>
    <p:sldId id="426" r:id="rId42"/>
    <p:sldId id="458" r:id="rId43"/>
    <p:sldId id="449" r:id="rId44"/>
    <p:sldId id="459" r:id="rId45"/>
    <p:sldId id="431" r:id="rId46"/>
    <p:sldId id="455" r:id="rId47"/>
  </p:sldIdLst>
  <p:sldSz cx="9144000" cy="6858000" type="screen4x3"/>
  <p:notesSz cx="9601200" cy="7315200"/>
  <p:defaultTextStyle>
    <a:defPPr>
      <a:defRPr lang="en-US"/>
    </a:defPPr>
    <a:lvl1pPr algn="l" rtl="0" fontAlgn="base">
      <a:spcBef>
        <a:spcPct val="0"/>
      </a:spcBef>
      <a:spcAft>
        <a:spcPct val="0"/>
      </a:spcAft>
      <a:defRPr sz="1600" kern="1200">
        <a:solidFill>
          <a:schemeClr val="tx1"/>
        </a:solidFill>
        <a:latin typeface="Century Gothic" pitchFamily="34" charset="0"/>
        <a:ea typeface="ＭＳ Ｐゴシック" pitchFamily="34" charset="-128"/>
        <a:cs typeface="+mn-cs"/>
      </a:defRPr>
    </a:lvl1pPr>
    <a:lvl2pPr marL="457200" algn="l" rtl="0" fontAlgn="base">
      <a:spcBef>
        <a:spcPct val="0"/>
      </a:spcBef>
      <a:spcAft>
        <a:spcPct val="0"/>
      </a:spcAft>
      <a:defRPr sz="1600" kern="1200">
        <a:solidFill>
          <a:schemeClr val="tx1"/>
        </a:solidFill>
        <a:latin typeface="Century Gothic" pitchFamily="34" charset="0"/>
        <a:ea typeface="ＭＳ Ｐゴシック" pitchFamily="34" charset="-128"/>
        <a:cs typeface="+mn-cs"/>
      </a:defRPr>
    </a:lvl2pPr>
    <a:lvl3pPr marL="914400" algn="l" rtl="0" fontAlgn="base">
      <a:spcBef>
        <a:spcPct val="0"/>
      </a:spcBef>
      <a:spcAft>
        <a:spcPct val="0"/>
      </a:spcAft>
      <a:defRPr sz="1600" kern="1200">
        <a:solidFill>
          <a:schemeClr val="tx1"/>
        </a:solidFill>
        <a:latin typeface="Century Gothic" pitchFamily="34" charset="0"/>
        <a:ea typeface="ＭＳ Ｐゴシック" pitchFamily="34" charset="-128"/>
        <a:cs typeface="+mn-cs"/>
      </a:defRPr>
    </a:lvl3pPr>
    <a:lvl4pPr marL="1371600" algn="l" rtl="0" fontAlgn="base">
      <a:spcBef>
        <a:spcPct val="0"/>
      </a:spcBef>
      <a:spcAft>
        <a:spcPct val="0"/>
      </a:spcAft>
      <a:defRPr sz="1600" kern="1200">
        <a:solidFill>
          <a:schemeClr val="tx1"/>
        </a:solidFill>
        <a:latin typeface="Century Gothic" pitchFamily="34" charset="0"/>
        <a:ea typeface="ＭＳ Ｐゴシック" pitchFamily="34" charset="-128"/>
        <a:cs typeface="+mn-cs"/>
      </a:defRPr>
    </a:lvl4pPr>
    <a:lvl5pPr marL="1828800" algn="l" rtl="0" fontAlgn="base">
      <a:spcBef>
        <a:spcPct val="0"/>
      </a:spcBef>
      <a:spcAft>
        <a:spcPct val="0"/>
      </a:spcAft>
      <a:defRPr sz="1600" kern="1200">
        <a:solidFill>
          <a:schemeClr val="tx1"/>
        </a:solidFill>
        <a:latin typeface="Century Gothic" pitchFamily="34" charset="0"/>
        <a:ea typeface="ＭＳ Ｐゴシック" pitchFamily="34" charset="-128"/>
        <a:cs typeface="+mn-cs"/>
      </a:defRPr>
    </a:lvl5pPr>
    <a:lvl6pPr marL="2286000" algn="l" defTabSz="914400" rtl="0" eaLnBrk="1" latinLnBrk="0" hangingPunct="1">
      <a:defRPr sz="1600" kern="1200">
        <a:solidFill>
          <a:schemeClr val="tx1"/>
        </a:solidFill>
        <a:latin typeface="Century Gothic" pitchFamily="34" charset="0"/>
        <a:ea typeface="ＭＳ Ｐゴシック" pitchFamily="34" charset="-128"/>
        <a:cs typeface="+mn-cs"/>
      </a:defRPr>
    </a:lvl6pPr>
    <a:lvl7pPr marL="2743200" algn="l" defTabSz="914400" rtl="0" eaLnBrk="1" latinLnBrk="0" hangingPunct="1">
      <a:defRPr sz="1600" kern="1200">
        <a:solidFill>
          <a:schemeClr val="tx1"/>
        </a:solidFill>
        <a:latin typeface="Century Gothic" pitchFamily="34" charset="0"/>
        <a:ea typeface="ＭＳ Ｐゴシック" pitchFamily="34" charset="-128"/>
        <a:cs typeface="+mn-cs"/>
      </a:defRPr>
    </a:lvl7pPr>
    <a:lvl8pPr marL="3200400" algn="l" defTabSz="914400" rtl="0" eaLnBrk="1" latinLnBrk="0" hangingPunct="1">
      <a:defRPr sz="1600" kern="1200">
        <a:solidFill>
          <a:schemeClr val="tx1"/>
        </a:solidFill>
        <a:latin typeface="Century Gothic" pitchFamily="34" charset="0"/>
        <a:ea typeface="ＭＳ Ｐゴシック" pitchFamily="34" charset="-128"/>
        <a:cs typeface="+mn-cs"/>
      </a:defRPr>
    </a:lvl8pPr>
    <a:lvl9pPr marL="3657600" algn="l" defTabSz="914400" rtl="0" eaLnBrk="1" latinLnBrk="0" hangingPunct="1">
      <a:defRPr sz="1600" kern="1200">
        <a:solidFill>
          <a:schemeClr val="tx1"/>
        </a:solidFill>
        <a:latin typeface="Century Gothic"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5B935B"/>
    <a:srgbClr val="FFCC99"/>
    <a:srgbClr val="E29C68"/>
    <a:srgbClr val="E5A575"/>
    <a:srgbClr val="5F5F5F"/>
    <a:srgbClr val="E7AD81"/>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1" autoAdjust="0"/>
    <p:restoredTop sz="91820" autoAdjust="0"/>
  </p:normalViewPr>
  <p:slideViewPr>
    <p:cSldViewPr snapToGrid="0" snapToObjects="1">
      <p:cViewPr varScale="1">
        <p:scale>
          <a:sx n="64" d="100"/>
          <a:sy n="64" d="100"/>
        </p:scale>
        <p:origin x="-1848" y="-96"/>
      </p:cViewPr>
      <p:guideLst>
        <p:guide orient="horz" pos="4146"/>
        <p:guide orient="horz" pos="498"/>
        <p:guide pos="288"/>
        <p:guide pos="2875"/>
        <p:guide pos="5472"/>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28" d="100"/>
          <a:sy n="128" d="100"/>
        </p:scale>
        <p:origin x="-1878" y="-102"/>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mmamber\Local%20Settings\Temporary%20Internet%20Files\Content.IE5\1CFEXFUZ\Key_Measures_July_2010%5b1%5d.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
  <c:clrMapOvr bg1="lt1" tx1="dk1" bg2="lt2" tx2="dk2" accent1="accent1" accent2="accent2" accent3="accent3" accent4="accent4" accent5="accent5" accent6="accent6" hlink="hlink" folHlink="folHlink"/>
  <c:chart>
    <c:plotArea>
      <c:layout/>
      <c:barChart>
        <c:barDir val="col"/>
        <c:grouping val="clustered"/>
        <c:ser>
          <c:idx val="0"/>
          <c:order val="0"/>
          <c:dPt>
            <c:idx val="0"/>
            <c:spPr>
              <a:solidFill>
                <a:schemeClr val="accent1">
                  <a:lumMod val="75000"/>
                </a:schemeClr>
              </a:solidFill>
            </c:spPr>
          </c:dPt>
          <c:cat>
            <c:strRef>
              <c:f>Sheet1!$C$11:$C$25</c:f>
              <c:strCache>
                <c:ptCount val="15"/>
                <c:pt idx="0">
                  <c:v>TripAdvisor</c:v>
                </c:pt>
                <c:pt idx="1">
                  <c:v>Expedia</c:v>
                </c:pt>
                <c:pt idx="2">
                  <c:v>TravelAdNetwork</c:v>
                </c:pt>
                <c:pt idx="3">
                  <c:v>Yahoo! Travel</c:v>
                </c:pt>
                <c:pt idx="4">
                  <c:v>Hotels.com</c:v>
                </c:pt>
                <c:pt idx="5">
                  <c:v>Priceline</c:v>
                </c:pt>
                <c:pt idx="6">
                  <c:v>Orbitz</c:v>
                </c:pt>
                <c:pt idx="7">
                  <c:v>Travelocity</c:v>
                </c:pt>
                <c:pt idx="8">
                  <c:v>Kayak</c:v>
                </c:pt>
                <c:pt idx="9">
                  <c:v>InterContinental Hotels Group</c:v>
                </c:pt>
                <c:pt idx="10">
                  <c:v>Hilton Hotels</c:v>
                </c:pt>
                <c:pt idx="11">
                  <c:v>Marriott</c:v>
                </c:pt>
                <c:pt idx="12">
                  <c:v>About.com Travel</c:v>
                </c:pt>
                <c:pt idx="13">
                  <c:v>AOL Travel</c:v>
                </c:pt>
                <c:pt idx="14">
                  <c:v>Bing Travel</c:v>
                </c:pt>
              </c:strCache>
            </c:strRef>
          </c:cat>
          <c:val>
            <c:numRef>
              <c:f>Sheet1!$D$11:$D$25</c:f>
              <c:numCache>
                <c:formatCode>##,##0</c:formatCode>
                <c:ptCount val="15"/>
                <c:pt idx="0">
                  <c:v>42649.043000000005</c:v>
                </c:pt>
                <c:pt idx="1">
                  <c:v>37353.564999999995</c:v>
                </c:pt>
                <c:pt idx="2">
                  <c:v>35835.748999999996</c:v>
                </c:pt>
                <c:pt idx="3">
                  <c:v>23307.599999999962</c:v>
                </c:pt>
                <c:pt idx="4">
                  <c:v>14679.450999999972</c:v>
                </c:pt>
                <c:pt idx="5">
                  <c:v>13180.189</c:v>
                </c:pt>
                <c:pt idx="6">
                  <c:v>11152.829</c:v>
                </c:pt>
                <c:pt idx="7">
                  <c:v>11043.849999999984</c:v>
                </c:pt>
                <c:pt idx="8">
                  <c:v>10698.787</c:v>
                </c:pt>
                <c:pt idx="9">
                  <c:v>9488.8849999999802</c:v>
                </c:pt>
                <c:pt idx="10">
                  <c:v>8731.4769999999698</c:v>
                </c:pt>
                <c:pt idx="11">
                  <c:v>8478.4809999999725</c:v>
                </c:pt>
                <c:pt idx="12">
                  <c:v>7334.8600000000024</c:v>
                </c:pt>
                <c:pt idx="13">
                  <c:v>5411.0350000000008</c:v>
                </c:pt>
                <c:pt idx="14">
                  <c:v>5262.0560000000014</c:v>
                </c:pt>
              </c:numCache>
            </c:numRef>
          </c:val>
        </c:ser>
        <c:axId val="143272960"/>
        <c:axId val="45433600"/>
      </c:barChart>
      <c:catAx>
        <c:axId val="143272960"/>
        <c:scaling>
          <c:orientation val="minMax"/>
        </c:scaling>
        <c:axPos val="b"/>
        <c:tickLblPos val="nextTo"/>
        <c:crossAx val="45433600"/>
        <c:crosses val="autoZero"/>
        <c:auto val="1"/>
        <c:lblAlgn val="ctr"/>
        <c:lblOffset val="100"/>
      </c:catAx>
      <c:valAx>
        <c:axId val="45433600"/>
        <c:scaling>
          <c:orientation val="minMax"/>
        </c:scaling>
        <c:axPos val="l"/>
        <c:majorGridlines/>
        <c:numFmt formatCode="##,##0" sourceLinked="1"/>
        <c:tickLblPos val="nextTo"/>
        <c:crossAx val="143272960"/>
        <c:crosses val="autoZero"/>
        <c:crossBetween val="between"/>
      </c:valAx>
    </c:plotArea>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369047619047821E-2"/>
          <c:y val="9.6904761904761966E-2"/>
          <c:w val="0.98363095238095233"/>
          <c:h val="0.77567060367455754"/>
        </c:manualLayout>
      </c:layout>
      <c:barChart>
        <c:barDir val="col"/>
        <c:grouping val="clustered"/>
        <c:ser>
          <c:idx val="0"/>
          <c:order val="0"/>
          <c:tx>
            <c:strRef>
              <c:f>Sheet1!$A$1</c:f>
              <c:strCache>
                <c:ptCount val="1"/>
                <c:pt idx="0">
                  <c:v>Rating</c:v>
                </c:pt>
              </c:strCache>
            </c:strRef>
          </c:tx>
          <c:spPr>
            <a:solidFill>
              <a:srgbClr val="C2DAC0">
                <a:lumMod val="50000"/>
              </a:srgbClr>
            </a:solidFill>
          </c:spPr>
          <c:dLbls>
            <c:txPr>
              <a:bodyPr/>
              <a:lstStyle/>
              <a:p>
                <a:pPr>
                  <a:defRPr sz="2000"/>
                </a:pPr>
                <a:endParaRPr lang="en-US"/>
              </a:p>
            </c:txPr>
            <c:showVal val="1"/>
          </c:dLbls>
          <c:cat>
            <c:numRef>
              <c:f>Sheet1!$A$2:$A$6</c:f>
              <c:numCache>
                <c:formatCode>General</c:formatCode>
                <c:ptCount val="5"/>
                <c:pt idx="0">
                  <c:v>1</c:v>
                </c:pt>
                <c:pt idx="1">
                  <c:v>2</c:v>
                </c:pt>
                <c:pt idx="2">
                  <c:v>3</c:v>
                </c:pt>
                <c:pt idx="3">
                  <c:v>4</c:v>
                </c:pt>
                <c:pt idx="4">
                  <c:v>5</c:v>
                </c:pt>
              </c:numCache>
            </c:numRef>
          </c:cat>
          <c:val>
            <c:numRef>
              <c:f>Sheet1!$B$2:$B$6</c:f>
              <c:numCache>
                <c:formatCode>0%</c:formatCode>
                <c:ptCount val="5"/>
                <c:pt idx="0">
                  <c:v>9.6500000000000266E-2</c:v>
                </c:pt>
                <c:pt idx="1">
                  <c:v>9.0100000000000027E-2</c:v>
                </c:pt>
                <c:pt idx="2">
                  <c:v>0.11160000000000028</c:v>
                </c:pt>
                <c:pt idx="3">
                  <c:v>0.26600000000000001</c:v>
                </c:pt>
                <c:pt idx="4">
                  <c:v>0.43580000000000424</c:v>
                </c:pt>
              </c:numCache>
            </c:numRef>
          </c:val>
        </c:ser>
        <c:gapWidth val="61"/>
        <c:axId val="81330176"/>
        <c:axId val="81331712"/>
      </c:barChart>
      <c:catAx>
        <c:axId val="81330176"/>
        <c:scaling>
          <c:orientation val="minMax"/>
        </c:scaling>
        <c:axPos val="b"/>
        <c:numFmt formatCode="General" sourceLinked="1"/>
        <c:majorTickMark val="none"/>
        <c:tickLblPos val="nextTo"/>
        <c:txPr>
          <a:bodyPr/>
          <a:lstStyle/>
          <a:p>
            <a:pPr>
              <a:defRPr sz="2800" b="1"/>
            </a:pPr>
            <a:endParaRPr lang="en-US"/>
          </a:p>
        </c:txPr>
        <c:crossAx val="81331712"/>
        <c:crosses val="autoZero"/>
        <c:auto val="1"/>
        <c:lblAlgn val="ctr"/>
        <c:lblOffset val="1"/>
      </c:catAx>
      <c:valAx>
        <c:axId val="81331712"/>
        <c:scaling>
          <c:orientation val="minMax"/>
        </c:scaling>
        <c:delete val="1"/>
        <c:axPos val="l"/>
        <c:numFmt formatCode="0%" sourceLinked="1"/>
        <c:tickLblPos val="none"/>
        <c:crossAx val="81330176"/>
        <c:crosses val="autoZero"/>
        <c:crossBetween val="between"/>
      </c:valAx>
    </c:plotArea>
    <c:plotVisOnly val="1"/>
  </c:chart>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160838" cy="365125"/>
          </a:xfrm>
          <a:prstGeom prst="rect">
            <a:avLst/>
          </a:prstGeom>
          <a:noFill/>
          <a:ln w="9525">
            <a:noFill/>
            <a:miter lim="800000"/>
            <a:headEnd/>
            <a:tailEnd/>
          </a:ln>
        </p:spPr>
        <p:txBody>
          <a:bodyPr vert="horz" wrap="square" lIns="95888" tIns="47944" rIns="95888" bIns="47944" numCol="1" anchor="t" anchorCtr="0" compatLnSpc="1">
            <a:prstTxWarp prst="textNoShape">
              <a:avLst/>
            </a:prstTxWarp>
          </a:bodyPr>
          <a:lstStyle>
            <a:lvl1pPr defTabSz="958177" eaLnBrk="0" hangingPunct="0">
              <a:defRPr sz="1200">
                <a:latin typeface="Arial" charset="0"/>
                <a:ea typeface="ＭＳ Ｐゴシック" charset="-128"/>
                <a:cs typeface="+mn-cs"/>
              </a:defRPr>
            </a:lvl1pPr>
          </a:lstStyle>
          <a:p>
            <a:pPr>
              <a:defRPr/>
            </a:pPr>
            <a:endParaRPr lang="en-US"/>
          </a:p>
        </p:txBody>
      </p:sp>
      <p:sp>
        <p:nvSpPr>
          <p:cNvPr id="6147"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p:spPr>
        <p:txBody>
          <a:bodyPr vert="horz" wrap="square" lIns="95888" tIns="47944" rIns="95888" bIns="47944" numCol="1" anchor="t" anchorCtr="0" compatLnSpc="1">
            <a:prstTxWarp prst="textNoShape">
              <a:avLst/>
            </a:prstTxWarp>
          </a:bodyPr>
          <a:lstStyle>
            <a:lvl1pPr algn="r" defTabSz="958177" eaLnBrk="0" hangingPunct="0">
              <a:defRPr sz="1200">
                <a:latin typeface="Arial" charset="0"/>
                <a:ea typeface="ＭＳ Ｐゴシック" charset="-128"/>
                <a:cs typeface="+mn-cs"/>
              </a:defRPr>
            </a:lvl1pPr>
          </a:lstStyle>
          <a:p>
            <a:pPr>
              <a:defRPr/>
            </a:pPr>
            <a:endParaRPr lang="en-US"/>
          </a:p>
        </p:txBody>
      </p:sp>
      <p:sp>
        <p:nvSpPr>
          <p:cNvPr id="6148"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p:spPr>
        <p:txBody>
          <a:bodyPr vert="horz" wrap="square" lIns="95888" tIns="47944" rIns="95888" bIns="47944" numCol="1" anchor="b" anchorCtr="0" compatLnSpc="1">
            <a:prstTxWarp prst="textNoShape">
              <a:avLst/>
            </a:prstTxWarp>
          </a:bodyPr>
          <a:lstStyle>
            <a:lvl1pPr defTabSz="958177" eaLnBrk="0" hangingPunct="0">
              <a:defRPr sz="1200">
                <a:latin typeface="Arial" charset="0"/>
                <a:ea typeface="ＭＳ Ｐゴシック" charset="-128"/>
                <a:cs typeface="+mn-cs"/>
              </a:defRPr>
            </a:lvl1pPr>
          </a:lstStyle>
          <a:p>
            <a:pPr>
              <a:defRPr/>
            </a:pPr>
            <a:endParaRPr lang="en-US"/>
          </a:p>
        </p:txBody>
      </p:sp>
      <p:sp>
        <p:nvSpPr>
          <p:cNvPr id="6149"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p:spPr>
        <p:txBody>
          <a:bodyPr vert="horz" wrap="square" lIns="95888" tIns="47944" rIns="95888" bIns="47944" numCol="1" anchor="b" anchorCtr="0" compatLnSpc="1">
            <a:prstTxWarp prst="textNoShape">
              <a:avLst/>
            </a:prstTxWarp>
          </a:bodyPr>
          <a:lstStyle>
            <a:lvl1pPr algn="r" defTabSz="958177" eaLnBrk="0" hangingPunct="0">
              <a:defRPr sz="1200">
                <a:latin typeface="Arial" charset="0"/>
                <a:ea typeface="ＭＳ Ｐゴシック" charset="-128"/>
                <a:cs typeface="+mn-cs"/>
              </a:defRPr>
            </a:lvl1pPr>
          </a:lstStyle>
          <a:p>
            <a:pPr>
              <a:defRPr/>
            </a:pPr>
            <a:fld id="{B3ED3E24-A1CC-4354-9DBE-7714B614168F}"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160838" cy="365125"/>
          </a:xfrm>
          <a:prstGeom prst="rect">
            <a:avLst/>
          </a:prstGeom>
          <a:noFill/>
          <a:ln w="9525">
            <a:noFill/>
            <a:miter lim="800000"/>
            <a:headEnd/>
            <a:tailEnd/>
          </a:ln>
        </p:spPr>
        <p:txBody>
          <a:bodyPr vert="horz" wrap="square" lIns="95888" tIns="47944" rIns="95888" bIns="47944" numCol="1" anchor="t" anchorCtr="0" compatLnSpc="1">
            <a:prstTxWarp prst="textNoShape">
              <a:avLst/>
            </a:prstTxWarp>
          </a:bodyPr>
          <a:lstStyle>
            <a:lvl1pPr defTabSz="958177" eaLnBrk="0" hangingPunct="0">
              <a:defRPr sz="1200">
                <a:latin typeface="Arial" charset="0"/>
                <a:ea typeface="ＭＳ Ｐゴシック" charset="-128"/>
                <a:cs typeface="+mn-cs"/>
              </a:defRPr>
            </a:lvl1pPr>
          </a:lstStyle>
          <a:p>
            <a:pPr>
              <a:defRPr/>
            </a:pPr>
            <a:endParaRPr lang="en-US"/>
          </a:p>
        </p:txBody>
      </p:sp>
      <p:sp>
        <p:nvSpPr>
          <p:cNvPr id="4099" name="Rectangle 3"/>
          <p:cNvSpPr>
            <a:spLocks noGrp="1" noChangeArrowheads="1"/>
          </p:cNvSpPr>
          <p:nvPr>
            <p:ph type="dt" idx="1"/>
          </p:nvPr>
        </p:nvSpPr>
        <p:spPr bwMode="auto">
          <a:xfrm>
            <a:off x="5440363" y="0"/>
            <a:ext cx="4160837" cy="365125"/>
          </a:xfrm>
          <a:prstGeom prst="rect">
            <a:avLst/>
          </a:prstGeom>
          <a:noFill/>
          <a:ln w="9525">
            <a:noFill/>
            <a:miter lim="800000"/>
            <a:headEnd/>
            <a:tailEnd/>
          </a:ln>
        </p:spPr>
        <p:txBody>
          <a:bodyPr vert="horz" wrap="square" lIns="95888" tIns="47944" rIns="95888" bIns="47944" numCol="1" anchor="t" anchorCtr="0" compatLnSpc="1">
            <a:prstTxWarp prst="textNoShape">
              <a:avLst/>
            </a:prstTxWarp>
          </a:bodyPr>
          <a:lstStyle>
            <a:lvl1pPr algn="r" defTabSz="958177" eaLnBrk="0" hangingPunct="0">
              <a:defRPr sz="1200">
                <a:latin typeface="Arial" charset="0"/>
                <a:ea typeface="ＭＳ Ｐゴシック" charset="-128"/>
                <a:cs typeface="+mn-cs"/>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1281113" y="3475038"/>
            <a:ext cx="7038975" cy="3290887"/>
          </a:xfrm>
          <a:prstGeom prst="rect">
            <a:avLst/>
          </a:prstGeom>
          <a:noFill/>
          <a:ln w="9525">
            <a:noFill/>
            <a:miter lim="800000"/>
            <a:headEnd/>
            <a:tailEnd/>
          </a:ln>
        </p:spPr>
        <p:txBody>
          <a:bodyPr vert="horz" wrap="square" lIns="95888" tIns="47944" rIns="95888" bIns="479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p:spPr>
        <p:txBody>
          <a:bodyPr vert="horz" wrap="square" lIns="95888" tIns="47944" rIns="95888" bIns="47944" numCol="1" anchor="b" anchorCtr="0" compatLnSpc="1">
            <a:prstTxWarp prst="textNoShape">
              <a:avLst/>
            </a:prstTxWarp>
          </a:bodyPr>
          <a:lstStyle>
            <a:lvl1pPr defTabSz="958177" eaLnBrk="0" hangingPunct="0">
              <a:defRPr sz="1200">
                <a:latin typeface="Arial" charset="0"/>
                <a:ea typeface="ＭＳ Ｐゴシック"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p:spPr>
        <p:txBody>
          <a:bodyPr vert="horz" wrap="square" lIns="95888" tIns="47944" rIns="95888" bIns="47944" numCol="1" anchor="b" anchorCtr="0" compatLnSpc="1">
            <a:prstTxWarp prst="textNoShape">
              <a:avLst/>
            </a:prstTxWarp>
          </a:bodyPr>
          <a:lstStyle>
            <a:lvl1pPr algn="r" defTabSz="958177" eaLnBrk="0" hangingPunct="0">
              <a:defRPr sz="1200">
                <a:latin typeface="Arial" charset="0"/>
                <a:ea typeface="ＭＳ Ｐゴシック" charset="-128"/>
                <a:cs typeface="+mn-cs"/>
              </a:defRPr>
            </a:lvl1pPr>
          </a:lstStyle>
          <a:p>
            <a:pPr>
              <a:defRPr/>
            </a:pPr>
            <a:fld id="{3A747DF9-6558-44DE-B5B6-07DB3F2E1B4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5440363" y="6950075"/>
            <a:ext cx="4160837" cy="365125"/>
          </a:xfrm>
          <a:prstGeom prst="rect">
            <a:avLst/>
          </a:prstGeom>
          <a:noFill/>
          <a:ln w="9525">
            <a:noFill/>
            <a:miter lim="800000"/>
            <a:headEnd/>
            <a:tailEnd/>
          </a:ln>
        </p:spPr>
        <p:txBody>
          <a:bodyPr lIns="95745" tIns="47872" rIns="95745" bIns="47872" anchor="b"/>
          <a:lstStyle/>
          <a:p>
            <a:pPr algn="r" defTabSz="955675" eaLnBrk="0" hangingPunct="0"/>
            <a:fld id="{F3847BB0-310E-42D1-B275-865A6F41E298}" type="slidenum">
              <a:rPr lang="en-US" sz="1200">
                <a:latin typeface="Arial" pitchFamily="34" charset="0"/>
              </a:rPr>
              <a:pPr algn="r" defTabSz="955675" eaLnBrk="0" hangingPunct="0"/>
              <a:t>1</a:t>
            </a:fld>
            <a:endParaRPr lang="en-US" sz="120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First time presenting during a General Session…main event.  They say you never forget your first, but just to be sure, I’d like to get a quick photo.   If everyone on this side of the room could stand up and move over here…that would be great.  Very excited to be here.  Thank you so much for having me/us.  I want to cover a few topics today…1) Quick background and high level stats about TripAdvisor, 2) Best practices we’ve learned along the way, with regard to marketing your destination or business on Ta.  3) Some tips for how to best manage your reputation on TripAdvisor and dealing with “bad reviews”.  4) Quick overviews on a few of the latest ventures we’re focussing on at the company.  Lots to cover, and I want to make sure I spend time on the most appropriate topics…quick show of hands, how many DMO folks here, Hoteliers, restaurants/attractions.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Over the past 2 weeks I’ve been to state tourism conferences for Florida and Colorado, and I spent 4 days in BC meeting wth a handful of DMO’s and their ad agencies.  I’ve had more client meetings in a 2 week window than I can count, I’ve sat in General sessions and saw presentations from leading ad agencies, Google, Facebook, Gowalla…you name it.  Through all of it, I’ve noticed 1 constant across all these meetings and conversations….1) it seems everyone’s marketing budgets are the largest they’ve ever seen.  Just kidding, everyone’s strapped.  Times like these you need to make the most efficient use of your marketing dollars.  </a:t>
            </a:r>
          </a:p>
        </p:txBody>
      </p:sp>
      <p:sp>
        <p:nvSpPr>
          <p:cNvPr id="75780" name="Slide Number Placeholder 3"/>
          <p:cNvSpPr>
            <a:spLocks noGrp="1"/>
          </p:cNvSpPr>
          <p:nvPr>
            <p:ph type="sldNum" sz="quarter" idx="5"/>
          </p:nvPr>
        </p:nvSpPr>
        <p:spPr>
          <a:noFill/>
        </p:spPr>
        <p:txBody>
          <a:bodyPr/>
          <a:lstStyle/>
          <a:p>
            <a:pPr defTabSz="957263"/>
            <a:fld id="{FE8A5A7D-D1B0-4762-86D3-17FCE74A91FA}" type="slidenum">
              <a:rPr lang="en-US" smtClean="0">
                <a:latin typeface="Arial" pitchFamily="34" charset="0"/>
                <a:ea typeface="ＭＳ Ｐゴシック" pitchFamily="34" charset="-128"/>
              </a:rPr>
              <a:pPr defTabSz="957263"/>
              <a:t>10</a:t>
            </a:fld>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r>
              <a:rPr lang="en-US" smtClean="0">
                <a:latin typeface="Arial" pitchFamily="34" charset="0"/>
                <a:ea typeface="ＭＳ Ｐゴシック" pitchFamily="34" charset="-128"/>
              </a:rPr>
              <a:t>When you get coca cola budgets, then go after everyone you want.  When things are tight, you have to prioritize – spend your money where it will generate the highest return.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r>
              <a:rPr lang="en-US" smtClean="0">
                <a:latin typeface="Arial" pitchFamily="34" charset="0"/>
                <a:ea typeface="ＭＳ Ｐゴシック" pitchFamily="34" charset="-128"/>
              </a:rPr>
              <a:t>I’ve heard some presentations from some leading technology providers, and there’s some cool new marketing tools out there.  But sometimes we can get caught up in the new shiney toys that we forget about some of the fundamentals.  Close your eyes and picture a day in the future when technology could alert you everytime someone in the world started thinking about taking a trip somewhere.  Like I mean, when you’re born, you get a chip planted in your brain that pumps brainwave activity into a marketing super computer and anytime someone started thinking about taking a trip, or even better, someone started thinking about taking a trip to Virginia, you could put your beautiful marketing message in front of those folks at that exact moment and start a dialogue with them.  Oh wait, it exists now, its called a travel Website.  The web is an engaged media channel, meaning you can’t passively surf the net.  When you sit at your computer and do a google search for something, you are typing in that infomraiton because you want to know  about it right now.  I flip through magazines while I’m on a plane, or in a doctor’s office for entertainment or to pass the time, not to research an upcoming trip.  I watch TV for news or entertainment.  Never once have I had this conversation with my wife: “hey honey, where should we take our vacation this winter?” – I don’t know, why don’t you go watch House, and see if you get any good ideas.”  The only reason why people are on TA is if they are thinkinga bout taking a trip somehwere – and you can message them.  With an ad that has a pretty picture and animates or even video, and showcases a great deal to help pursuade them to book.” and its imbedded in the content that people are consuming, so they won’t get overlooked.  </a:t>
            </a:r>
          </a:p>
          <a:p>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100,000 people just saw my add – 100 clicks.  Great, but what about the other 99,900 people that saw my add??</a:t>
            </a:r>
          </a:p>
        </p:txBody>
      </p:sp>
      <p:sp>
        <p:nvSpPr>
          <p:cNvPr id="78852" name="Slide Number Placeholder 3"/>
          <p:cNvSpPr>
            <a:spLocks noGrp="1"/>
          </p:cNvSpPr>
          <p:nvPr>
            <p:ph type="sldNum" sz="quarter" idx="5"/>
          </p:nvPr>
        </p:nvSpPr>
        <p:spPr>
          <a:noFill/>
        </p:spPr>
        <p:txBody>
          <a:bodyPr/>
          <a:lstStyle/>
          <a:p>
            <a:pPr defTabSz="957263"/>
            <a:fld id="{A08A69A3-0A6A-432C-A833-6EEDB5F4DF53}" type="slidenum">
              <a:rPr lang="en-US" smtClean="0">
                <a:latin typeface="Arial" pitchFamily="34" charset="0"/>
                <a:ea typeface="ＭＳ Ｐゴシック" pitchFamily="34" charset="-128"/>
              </a:rPr>
              <a:pPr defTabSz="957263"/>
              <a:t>13</a:t>
            </a:fld>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79876" name="Slide Number Placeholder 3"/>
          <p:cNvSpPr>
            <a:spLocks noGrp="1"/>
          </p:cNvSpPr>
          <p:nvPr>
            <p:ph type="sldNum" sz="quarter" idx="5"/>
          </p:nvPr>
        </p:nvSpPr>
        <p:spPr>
          <a:noFill/>
        </p:spPr>
        <p:txBody>
          <a:bodyPr/>
          <a:lstStyle/>
          <a:p>
            <a:pPr defTabSz="957263"/>
            <a:fld id="{5976286B-F9E0-4096-BB98-DF2D58CD60B9}" type="slidenum">
              <a:rPr lang="en-US" smtClean="0">
                <a:latin typeface="Arial" pitchFamily="34" charset="0"/>
                <a:ea typeface="ＭＳ Ｐゴシック" pitchFamily="34" charset="-128"/>
              </a:rPr>
              <a:pPr defTabSz="957263"/>
              <a:t>15</a:t>
            </a:fld>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81924" name="Slide Number Placeholder 3"/>
          <p:cNvSpPr>
            <a:spLocks noGrp="1"/>
          </p:cNvSpPr>
          <p:nvPr>
            <p:ph type="sldNum" sz="quarter" idx="5"/>
          </p:nvPr>
        </p:nvSpPr>
        <p:spPr>
          <a:noFill/>
        </p:spPr>
        <p:txBody>
          <a:bodyPr/>
          <a:lstStyle/>
          <a:p>
            <a:pPr defTabSz="957263"/>
            <a:fld id="{D212C453-CD7C-49E8-9564-316C587A3463}" type="slidenum">
              <a:rPr lang="en-US" smtClean="0">
                <a:latin typeface="Arial" pitchFamily="34" charset="0"/>
                <a:ea typeface="ＭＳ Ｐゴシック" pitchFamily="34" charset="-128"/>
              </a:rPr>
              <a:pPr defTabSz="957263"/>
              <a:t>17</a:t>
            </a:fld>
            <a:endParaRPr lang="en-US"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84996" name="Slide Number Placeholder 3"/>
          <p:cNvSpPr>
            <a:spLocks noGrp="1"/>
          </p:cNvSpPr>
          <p:nvPr>
            <p:ph type="sldNum" sz="quarter" idx="5"/>
          </p:nvPr>
        </p:nvSpPr>
        <p:spPr>
          <a:noFill/>
        </p:spPr>
        <p:txBody>
          <a:bodyPr/>
          <a:lstStyle/>
          <a:p>
            <a:pPr defTabSz="957263"/>
            <a:fld id="{FED563F7-E822-4355-8B74-E5548FD56935}" type="slidenum">
              <a:rPr lang="en-US" smtClean="0">
                <a:latin typeface="Arial" pitchFamily="34" charset="0"/>
                <a:ea typeface="ＭＳ Ｐゴシック" pitchFamily="34" charset="-128"/>
              </a:rPr>
              <a:pPr defTabSz="957263"/>
              <a:t>23</a:t>
            </a:fld>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57263"/>
            <a:fld id="{AFF9599F-05F0-44E4-BB4B-958CA62A6A2F}" type="slidenum">
              <a:rPr lang="en-US" smtClean="0">
                <a:solidFill>
                  <a:srgbClr val="000000"/>
                </a:solidFill>
                <a:latin typeface="Arial" pitchFamily="34" charset="0"/>
                <a:ea typeface="ＭＳ Ｐゴシック" pitchFamily="34" charset="-128"/>
              </a:rPr>
              <a:pPr defTabSz="957263"/>
              <a:t>24</a:t>
            </a:fld>
            <a:endParaRPr lang="en-US" smtClean="0">
              <a:solidFill>
                <a:srgbClr val="000000"/>
              </a:solidFill>
              <a:latin typeface="Arial" pitchFamily="34" charset="0"/>
              <a:ea typeface="ＭＳ Ｐゴシック" pitchFamily="34" charset="-128"/>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spcBef>
                <a:spcPct val="0"/>
              </a:spcBef>
            </a:pPr>
            <a:r>
              <a:rPr lang="en-US" smtClean="0">
                <a:latin typeface="Arial" pitchFamily="34" charset="0"/>
                <a:ea typeface="ＭＳ Ｐゴシック" pitchFamily="34" charset="-128"/>
              </a:rPr>
              <a:t> </a:t>
            </a:r>
          </a:p>
          <a:p>
            <a:pPr eaLnBrk="1" hangingPunct="1">
              <a:spcBef>
                <a:spcPct val="0"/>
              </a:spcBef>
            </a:pPr>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defTabSz="957263"/>
            <a:fld id="{620357DE-C62A-477D-B4DC-6319E0BB18FA}" type="slidenum">
              <a:rPr lang="en-US" smtClean="0">
                <a:latin typeface="Arial" pitchFamily="34" charset="0"/>
                <a:ea typeface="ＭＳ Ｐゴシック" pitchFamily="34" charset="-128"/>
              </a:rPr>
              <a:pPr defTabSz="957263"/>
              <a:t>25</a:t>
            </a:fld>
            <a:endParaRPr lang="en-US" smtClean="0">
              <a:latin typeface="Arial" pitchFamily="34" charset="0"/>
              <a:ea typeface="ＭＳ Ｐゴシック" pitchFamily="34" charset="-128"/>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91140" name="Slide Number Placeholder 3"/>
          <p:cNvSpPr>
            <a:spLocks noGrp="1"/>
          </p:cNvSpPr>
          <p:nvPr>
            <p:ph type="sldNum" sz="quarter" idx="5"/>
          </p:nvPr>
        </p:nvSpPr>
        <p:spPr>
          <a:noFill/>
        </p:spPr>
        <p:txBody>
          <a:bodyPr/>
          <a:lstStyle/>
          <a:p>
            <a:pPr defTabSz="957263"/>
            <a:fld id="{FDE59A4C-9F91-40C7-90DC-07C799C92CCC}" type="slidenum">
              <a:rPr lang="en-US" smtClean="0">
                <a:latin typeface="Arial" pitchFamily="34" charset="0"/>
                <a:ea typeface="ＭＳ Ｐゴシック" pitchFamily="34" charset="-128"/>
              </a:rPr>
              <a:pPr defTabSz="957263"/>
              <a:t>42</a:t>
            </a:fld>
            <a:endParaRPr lang="en-US"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93188" name="Slide Number Placeholder 3"/>
          <p:cNvSpPr>
            <a:spLocks noGrp="1"/>
          </p:cNvSpPr>
          <p:nvPr>
            <p:ph type="sldNum" sz="quarter" idx="5"/>
          </p:nvPr>
        </p:nvSpPr>
        <p:spPr>
          <a:noFill/>
        </p:spPr>
        <p:txBody>
          <a:bodyPr/>
          <a:lstStyle/>
          <a:p>
            <a:pPr defTabSz="957263"/>
            <a:fld id="{CAE147C0-9FB4-4D46-81E1-1F4140CDB05A}" type="slidenum">
              <a:rPr lang="en-US" smtClean="0">
                <a:latin typeface="Arial" pitchFamily="34" charset="0"/>
                <a:ea typeface="ＭＳ Ｐゴシック" pitchFamily="34" charset="-128"/>
              </a:rPr>
              <a:pPr defTabSz="957263"/>
              <a:t>45</a:t>
            </a:fld>
            <a:endParaRPr 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5440363" y="6948488"/>
            <a:ext cx="4160837" cy="366712"/>
          </a:xfrm>
          <a:prstGeom prst="rect">
            <a:avLst/>
          </a:prstGeom>
          <a:noFill/>
          <a:ln w="9525">
            <a:noFill/>
            <a:miter lim="800000"/>
            <a:headEnd/>
            <a:tailEnd/>
          </a:ln>
        </p:spPr>
        <p:txBody>
          <a:bodyPr lIns="94386" tIns="47193" rIns="94386" bIns="47193" anchor="b"/>
          <a:lstStyle/>
          <a:p>
            <a:pPr algn="r" defTabSz="941388" eaLnBrk="0" hangingPunct="0"/>
            <a:fld id="{7D8625E1-DC85-4957-80DE-1C4DA09CA0C7}" type="slidenum">
              <a:rPr lang="en-US" sz="1200">
                <a:latin typeface="Arial" pitchFamily="34" charset="0"/>
              </a:rPr>
              <a:pPr algn="r" defTabSz="941388" eaLnBrk="0" hangingPunct="0"/>
              <a:t>46</a:t>
            </a:fld>
            <a:endParaRPr lang="en-US" sz="120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This has been the companies mission statement for 10 years.  Contrary to some folk’s belief, the mission statement never included the phrase:  “build a web platform that will empower users to make hotel managers feel like they just got punched in the stomach.”  </a:t>
            </a:r>
          </a:p>
        </p:txBody>
      </p:sp>
      <p:sp>
        <p:nvSpPr>
          <p:cNvPr id="68612" name="Slide Number Placeholder 3"/>
          <p:cNvSpPr>
            <a:spLocks noGrp="1"/>
          </p:cNvSpPr>
          <p:nvPr>
            <p:ph type="sldNum" sz="quarter" idx="5"/>
          </p:nvPr>
        </p:nvSpPr>
        <p:spPr>
          <a:noFill/>
        </p:spPr>
        <p:txBody>
          <a:bodyPr/>
          <a:lstStyle/>
          <a:p>
            <a:pPr defTabSz="957263"/>
            <a:fld id="{7C264D08-9277-46B5-8904-BEEF78108D0A}" type="slidenum">
              <a:rPr lang="en-US" smtClean="0">
                <a:latin typeface="Arial" pitchFamily="34" charset="0"/>
                <a:ea typeface="ＭＳ Ｐゴシック" pitchFamily="34" charset="-128"/>
              </a:rPr>
              <a:pPr defTabSz="957263"/>
              <a:t>3</a:t>
            </a:fld>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en-US" smtClean="0">
                <a:latin typeface="Arial" pitchFamily="34" charset="0"/>
                <a:ea typeface="ＭＳ Ｐゴシック" pitchFamily="34" charset="-128"/>
              </a:rPr>
              <a:t>Travelers know everythign:  tap into their collective knowledge, get as many different opinions as possible so other travelers can use the information most appropriate for them to plan their perfect trip.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70660" name="Slide Number Placeholder 3"/>
          <p:cNvSpPr>
            <a:spLocks noGrp="1"/>
          </p:cNvSpPr>
          <p:nvPr>
            <p:ph type="sldNum" sz="quarter" idx="5"/>
          </p:nvPr>
        </p:nvSpPr>
        <p:spPr>
          <a:noFill/>
        </p:spPr>
        <p:txBody>
          <a:bodyPr/>
          <a:lstStyle/>
          <a:p>
            <a:pPr defTabSz="957263"/>
            <a:fld id="{EB1E3BB6-663C-4C55-BEE6-57B510C4D767}" type="slidenum">
              <a:rPr lang="en-US" smtClean="0">
                <a:latin typeface="Arial" pitchFamily="34" charset="0"/>
                <a:ea typeface="ＭＳ Ｐゴシック" pitchFamily="34" charset="-128"/>
              </a:rPr>
              <a:pPr defTabSz="957263"/>
              <a:t>5</a:t>
            </a:fld>
            <a:endParaRPr 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71684" name="Slide Number Placeholder 3"/>
          <p:cNvSpPr>
            <a:spLocks noGrp="1"/>
          </p:cNvSpPr>
          <p:nvPr>
            <p:ph type="sldNum" sz="quarter" idx="5"/>
          </p:nvPr>
        </p:nvSpPr>
        <p:spPr>
          <a:noFill/>
        </p:spPr>
        <p:txBody>
          <a:bodyPr/>
          <a:lstStyle/>
          <a:p>
            <a:pPr defTabSz="957263"/>
            <a:fld id="{A3433B72-FEE7-4026-9854-83DA7EEE1151}" type="slidenum">
              <a:rPr lang="en-US" smtClean="0">
                <a:latin typeface="Arial" pitchFamily="34" charset="0"/>
                <a:ea typeface="ＭＳ Ｐゴシック" pitchFamily="34" charset="-128"/>
              </a:rPr>
              <a:pPr defTabSz="957263"/>
              <a:t>6</a:t>
            </a:fld>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More than 42MM unique visitors used TA in July to plan their upcoming trips.  First travel site to do that….that’s more traffic than Travelocity, Orbitz and Priceline combined.  Huge audience, but so what?  Telling people how much traffic your website gets is kind of like bragging how much your car weighs.  Who cares how much it weighs…if it can’t get you where you want to go.  Well, most everyone in this room wants to get more people traveling to and within the state of VA.  </a:t>
            </a:r>
          </a:p>
        </p:txBody>
      </p:sp>
      <p:sp>
        <p:nvSpPr>
          <p:cNvPr id="72708" name="Slide Number Placeholder 3"/>
          <p:cNvSpPr>
            <a:spLocks noGrp="1"/>
          </p:cNvSpPr>
          <p:nvPr>
            <p:ph type="sldNum" sz="quarter" idx="5"/>
          </p:nvPr>
        </p:nvSpPr>
        <p:spPr>
          <a:noFill/>
        </p:spPr>
        <p:txBody>
          <a:bodyPr/>
          <a:lstStyle/>
          <a:p>
            <a:pPr defTabSz="957263"/>
            <a:fld id="{5C1BB886-F637-4E9C-9A48-3381A93B19E8}" type="slidenum">
              <a:rPr lang="en-US" smtClean="0">
                <a:latin typeface="Arial" pitchFamily="34" charset="0"/>
                <a:ea typeface="ＭＳ Ｐゴシック" pitchFamily="34" charset="-128"/>
              </a:rPr>
              <a:pPr defTabSz="957263"/>
              <a:t>7</a:t>
            </a:fld>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Yes, we can help!  Audience polls tell us 50% of the folks on TA use the site to help decide where they want to take their next trip – this is huge for DMOs.  The other 50% already know where they are going, and use TA to figure out where to stay and what to do…which is huge for the hoteliers and attraction folks in the room.  </a:t>
            </a:r>
          </a:p>
        </p:txBody>
      </p:sp>
      <p:sp>
        <p:nvSpPr>
          <p:cNvPr id="73732" name="Slide Number Placeholder 3"/>
          <p:cNvSpPr>
            <a:spLocks noGrp="1"/>
          </p:cNvSpPr>
          <p:nvPr>
            <p:ph type="sldNum" sz="quarter" idx="5"/>
          </p:nvPr>
        </p:nvSpPr>
        <p:spPr>
          <a:noFill/>
        </p:spPr>
        <p:txBody>
          <a:bodyPr/>
          <a:lstStyle/>
          <a:p>
            <a:pPr defTabSz="957263"/>
            <a:fld id="{BD59AA53-2C40-4ED8-97CC-D3371ACA9A11}" type="slidenum">
              <a:rPr lang="en-US" smtClean="0">
                <a:latin typeface="Arial" pitchFamily="34" charset="0"/>
                <a:ea typeface="ＭＳ Ｐゴシック" pitchFamily="34" charset="-128"/>
              </a:rPr>
              <a:pPr defTabSz="957263"/>
              <a:t>8</a:t>
            </a:fld>
            <a:endParaRPr 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latin typeface="Arial" pitchFamily="34" charset="0"/>
              <a:ea typeface="ＭＳ Ｐゴシック" pitchFamily="34" charset="-128"/>
            </a:endParaRPr>
          </a:p>
        </p:txBody>
      </p:sp>
      <p:sp>
        <p:nvSpPr>
          <p:cNvPr id="74756" name="Slide Number Placeholder 3"/>
          <p:cNvSpPr>
            <a:spLocks noGrp="1"/>
          </p:cNvSpPr>
          <p:nvPr>
            <p:ph type="sldNum" sz="quarter" idx="5"/>
          </p:nvPr>
        </p:nvSpPr>
        <p:spPr>
          <a:noFill/>
        </p:spPr>
        <p:txBody>
          <a:bodyPr/>
          <a:lstStyle/>
          <a:p>
            <a:pPr defTabSz="957263"/>
            <a:fld id="{EE2D9061-2EF5-46B2-B7E7-310ED80224A9}" type="slidenum">
              <a:rPr lang="en-US" smtClean="0">
                <a:latin typeface="Arial" pitchFamily="34" charset="0"/>
                <a:ea typeface="ＭＳ Ｐゴシック" pitchFamily="34" charset="-128"/>
              </a:rPr>
              <a:pPr defTabSz="957263"/>
              <a:t>9</a:t>
            </a:fld>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Stil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7860" y="2895600"/>
            <a:ext cx="3886200" cy="762000"/>
          </a:xfrm>
        </p:spPr>
        <p:txBody>
          <a:bodyPr/>
          <a:lstStyle>
            <a:lvl1pPr algn="r">
              <a:defRPr>
                <a:solidFill>
                  <a:srgbClr val="49607C"/>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188860" y="3657600"/>
            <a:ext cx="3505200" cy="911225"/>
          </a:xfrm>
        </p:spPr>
        <p:txBody>
          <a:bodyPr lIns="0" rIns="0">
            <a:normAutofit/>
          </a:bodyPr>
          <a:lstStyle>
            <a:lvl1pPr marL="0" indent="0" algn="r">
              <a:buNone/>
              <a:defRPr sz="2400">
                <a:solidFill>
                  <a:srgbClr val="49607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7" descr="logo"/>
          <p:cNvPicPr>
            <a:picLocks noChangeAspect="1" noChangeArrowheads="1"/>
          </p:cNvPicPr>
          <p:nvPr userDrawn="1"/>
        </p:nvPicPr>
        <p:blipFill>
          <a:blip r:embed="rId2" cstate="print"/>
          <a:srcRect/>
          <a:stretch>
            <a:fillRect/>
          </a:stretch>
        </p:blipFill>
        <p:spPr bwMode="auto">
          <a:xfrm>
            <a:off x="4083050" y="6421438"/>
            <a:ext cx="1096963" cy="180975"/>
          </a:xfrm>
          <a:prstGeom prst="rect">
            <a:avLst/>
          </a:prstGeom>
          <a:noFill/>
          <a:ln w="9525">
            <a:noFill/>
            <a:miter lim="800000"/>
            <a:headEnd/>
            <a:tailEnd/>
          </a:ln>
        </p:spPr>
      </p:pic>
      <p:sp>
        <p:nvSpPr>
          <p:cNvPr id="3" name="Slide Number Placeholder 5"/>
          <p:cNvSpPr>
            <a:spLocks noGrp="1"/>
          </p:cNvSpPr>
          <p:nvPr>
            <p:ph type="sldNum" sz="quarter" idx="10"/>
          </p:nvPr>
        </p:nvSpPr>
        <p:spPr/>
        <p:txBody>
          <a:bodyPr/>
          <a:lstStyle>
            <a:lvl1pPr>
              <a:defRPr/>
            </a:lvl1pPr>
          </a:lstStyle>
          <a:p>
            <a:pPr>
              <a:defRPr/>
            </a:pPr>
            <a:fld id="{A3C634F6-93C3-47D5-8030-14085ADA2E1C}" type="slidenum">
              <a:rPr lang="en-US"/>
              <a:pPr>
                <a:defRPr/>
              </a:pPr>
              <a:t>‹#›</a:t>
            </a:fld>
            <a:endParaRPr lang="en-US" dirty="0"/>
          </a:p>
        </p:txBody>
      </p:sp>
      <p:sp>
        <p:nvSpPr>
          <p:cNvPr id="4" name="Footer Placeholder 6"/>
          <p:cNvSpPr>
            <a:spLocks noGrp="1"/>
          </p:cNvSpPr>
          <p:nvPr>
            <p:ph type="ftr" sz="quarter" idx="11"/>
          </p:nvPr>
        </p:nvSpPr>
        <p:spPr/>
        <p:txBody>
          <a:bodyPr/>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Picture &amp; Content With Blue Curve- No Log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Content Placeholder 3"/>
          <p:cNvSpPr>
            <a:spLocks noGrp="1"/>
          </p:cNvSpPr>
          <p:nvPr>
            <p:ph sz="half" idx="2"/>
          </p:nvPr>
        </p:nvSpPr>
        <p:spPr>
          <a:xfrm>
            <a:off x="4648200" y="2109019"/>
            <a:ext cx="4038600" cy="4017144"/>
          </a:xfrm>
        </p:spPr>
        <p:txBody>
          <a:bodyPr anchor="t">
            <a:normAutofit/>
          </a:bodyPr>
          <a:lstStyle>
            <a:lvl1pPr>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lgn="r">
              <a:defRPr sz="800" b="0">
                <a:solidFill>
                  <a:srgbClr val="49607C"/>
                </a:solidFill>
                <a:latin typeface="+mn-lt"/>
                <a:cs typeface="Arial" pitchFamily="34" charset="0"/>
              </a:defRPr>
            </a:lvl1pPr>
          </a:lstStyle>
          <a:p>
            <a:pPr>
              <a:defRPr/>
            </a:pPr>
            <a:fld id="{200D4C5B-F95D-49F3-8622-89309F37F216}" type="slidenum">
              <a:rPr lang="en-US"/>
              <a:pPr>
                <a:defRPr/>
              </a:pPr>
              <a:t>‹#›</a:t>
            </a:fld>
            <a:endParaRPr lang="en-US"/>
          </a:p>
        </p:txBody>
      </p:sp>
      <p:sp>
        <p:nvSpPr>
          <p:cNvPr id="5" name="Footer Placeholder 6"/>
          <p:cNvSpPr>
            <a:spLocks noGrp="1"/>
          </p:cNvSpPr>
          <p:nvPr>
            <p:ph type="ftr" sz="quarter" idx="11"/>
          </p:nvPr>
        </p:nvSpPr>
        <p:spPr>
          <a:xfrm>
            <a:off x="468313" y="6238875"/>
            <a:ext cx="2895600" cy="365125"/>
          </a:xfrm>
        </p:spPr>
        <p:txBody>
          <a:bodyPr/>
          <a:lstStyle>
            <a:lvl1pPr algn="l" rtl="0" fontAlgn="base">
              <a:spcBef>
                <a:spcPct val="0"/>
              </a:spcBef>
              <a:spcAft>
                <a:spcPct val="0"/>
              </a:spcAft>
              <a:defRPr lang="en-US" sz="800" b="0" kern="1200">
                <a:solidFill>
                  <a:srgbClr val="49607C"/>
                </a:solidFill>
                <a:latin typeface="+mn-lt"/>
                <a:ea typeface="ＭＳ Ｐゴシック" charset="-128"/>
                <a:cs typeface="Arial" pitchFamily="34" charset="0"/>
              </a:defRPr>
            </a:lvl1pPr>
          </a:lstStyle>
          <a:p>
            <a:pPr>
              <a:defRPr/>
            </a:pPr>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Picture &amp; Content With Blue Curve- No Log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Content Placeholder 3"/>
          <p:cNvSpPr>
            <a:spLocks noGrp="1"/>
          </p:cNvSpPr>
          <p:nvPr>
            <p:ph sz="half" idx="2"/>
          </p:nvPr>
        </p:nvSpPr>
        <p:spPr>
          <a:xfrm>
            <a:off x="4648200" y="2109019"/>
            <a:ext cx="4038600" cy="4017144"/>
          </a:xfrm>
        </p:spPr>
        <p:txBody>
          <a:bodyPr anchor="t">
            <a:normAutofit/>
          </a:bodyPr>
          <a:lstStyle>
            <a:lvl1pPr>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lgn="r">
              <a:defRPr sz="800" b="0">
                <a:solidFill>
                  <a:srgbClr val="49607C"/>
                </a:solidFill>
                <a:latin typeface="+mn-lt"/>
                <a:cs typeface="Arial" pitchFamily="34" charset="0"/>
              </a:defRPr>
            </a:lvl1pPr>
          </a:lstStyle>
          <a:p>
            <a:pPr>
              <a:defRPr/>
            </a:pPr>
            <a:fld id="{D546CBEC-08C1-4E43-ACC3-A22181968BD8}" type="slidenum">
              <a:rPr lang="en-US"/>
              <a:pPr>
                <a:defRPr/>
              </a:pPr>
              <a:t>‹#›</a:t>
            </a:fld>
            <a:endParaRPr lang="en-US"/>
          </a:p>
        </p:txBody>
      </p:sp>
      <p:sp>
        <p:nvSpPr>
          <p:cNvPr id="5" name="Footer Placeholder 6"/>
          <p:cNvSpPr>
            <a:spLocks noGrp="1"/>
          </p:cNvSpPr>
          <p:nvPr>
            <p:ph type="ftr" sz="quarter" idx="11"/>
          </p:nvPr>
        </p:nvSpPr>
        <p:spPr>
          <a:xfrm>
            <a:off x="468313" y="6238875"/>
            <a:ext cx="2895600" cy="365125"/>
          </a:xfrm>
        </p:spPr>
        <p:txBody>
          <a:bodyPr/>
          <a:lstStyle>
            <a:lvl1pPr algn="l" rtl="0" fontAlgn="base">
              <a:spcBef>
                <a:spcPct val="0"/>
              </a:spcBef>
              <a:spcAft>
                <a:spcPct val="0"/>
              </a:spcAft>
              <a:defRPr lang="en-US" sz="800" b="0" kern="1200">
                <a:solidFill>
                  <a:srgbClr val="49607C"/>
                </a:solidFill>
                <a:latin typeface="+mn-lt"/>
                <a:ea typeface="ＭＳ Ｐゴシック" charset="-128"/>
                <a:cs typeface="Arial" pitchFamily="34" charset="0"/>
              </a:defRPr>
            </a:lvl1pPr>
          </a:lstStyle>
          <a:p>
            <a:pPr>
              <a:defRPr/>
            </a:pPr>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icture &amp;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idx="1"/>
          </p:nvPr>
        </p:nvSpPr>
        <p:spPr>
          <a:xfrm>
            <a:off x="5530644" y="1025014"/>
            <a:ext cx="3156155" cy="510115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0607DCEB-29A8-44A4-A7FB-3783EA9829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7989888" cy="381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2133600"/>
            <a:ext cx="7924800" cy="3962400"/>
          </a:xfrm>
        </p:spPr>
        <p:txBody>
          <a:bodyPr/>
          <a:lstStyle/>
          <a:p>
            <a:pPr lvl="0"/>
            <a:endParaRPr lang="en-US" noProof="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Animate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11" descr="PostCard_Pictures_RightBackground_Title.jpg"/>
          <p:cNvPicPr>
            <a:picLocks noChangeAspect="1"/>
          </p:cNvPicPr>
          <p:nvPr/>
        </p:nvPicPr>
        <p:blipFill>
          <a:blip r:embed="rId3" cstate="print"/>
          <a:srcRect/>
          <a:stretch>
            <a:fillRect/>
          </a:stretch>
        </p:blipFill>
        <p:spPr bwMode="auto">
          <a:xfrm>
            <a:off x="5257800" y="0"/>
            <a:ext cx="3886200" cy="6858000"/>
          </a:xfrm>
          <a:prstGeom prst="rect">
            <a:avLst/>
          </a:prstGeom>
          <a:noFill/>
          <a:ln w="9525">
            <a:noFill/>
            <a:miter lim="800000"/>
            <a:headEnd/>
            <a:tailEnd/>
          </a:ln>
        </p:spPr>
      </p:pic>
      <p:sp>
        <p:nvSpPr>
          <p:cNvPr id="2" name="Title 1"/>
          <p:cNvSpPr>
            <a:spLocks noGrp="1"/>
          </p:cNvSpPr>
          <p:nvPr>
            <p:ph type="ctrTitle"/>
          </p:nvPr>
        </p:nvSpPr>
        <p:spPr>
          <a:xfrm>
            <a:off x="5257800" y="2895600"/>
            <a:ext cx="3435100" cy="762000"/>
          </a:xfrm>
        </p:spPr>
        <p:txBody>
          <a:bodyPr/>
          <a:lstStyle>
            <a:lvl1pPr algn="r">
              <a:defRPr>
                <a:solidFill>
                  <a:srgbClr val="49607C"/>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257800" y="3657600"/>
            <a:ext cx="3435100" cy="911225"/>
          </a:xfrm>
        </p:spPr>
        <p:txBody>
          <a:bodyPr lIns="0" tIns="0" rIns="0" bIns="0">
            <a:normAutofit/>
          </a:bodyPr>
          <a:lstStyle>
            <a:lvl1pPr marL="0" indent="0" algn="r">
              <a:buNone/>
              <a:defRPr sz="2400">
                <a:solidFill>
                  <a:srgbClr val="49607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bullets">
    <p:spTree>
      <p:nvGrpSpPr>
        <p:cNvPr id="1" name=""/>
        <p:cNvGrpSpPr/>
        <p:nvPr/>
      </p:nvGrpSpPr>
      <p:grpSpPr>
        <a:xfrm>
          <a:off x="0" y="0"/>
          <a:ext cx="0" cy="0"/>
          <a:chOff x="0" y="0"/>
          <a:chExt cx="0" cy="0"/>
        </a:xfrm>
      </p:grpSpPr>
      <p:sp>
        <p:nvSpPr>
          <p:cNvPr id="4" name="Title 5"/>
          <p:cNvSpPr txBox="1">
            <a:spLocks/>
          </p:cNvSpPr>
          <p:nvPr userDrawn="1"/>
        </p:nvSpPr>
        <p:spPr>
          <a:xfrm>
            <a:off x="5257800" y="2895600"/>
            <a:ext cx="3435350" cy="762000"/>
          </a:xfrm>
          <a:prstGeom prst="rect">
            <a:avLst/>
          </a:prstGeom>
        </p:spPr>
        <p:txBody>
          <a:bodyPr lIns="0" tIns="0" rIns="0" bIns="0" anchor="b">
            <a:normAutofit fontScale="85000" lnSpcReduction="20000"/>
          </a:bodyPr>
          <a:lstStyle/>
          <a:p>
            <a:pPr algn="r">
              <a:defRPr/>
            </a:pPr>
            <a:r>
              <a:rPr lang="en-US" sz="2400" b="1" dirty="0">
                <a:solidFill>
                  <a:schemeClr val="bg1"/>
                </a:solidFill>
                <a:latin typeface="Arial" charset="0"/>
                <a:ea typeface="+mj-ea"/>
                <a:cs typeface="Arial" pitchFamily="34" charset="0"/>
              </a:rPr>
              <a:t>A Sponsorship  </a:t>
            </a:r>
            <a:br>
              <a:rPr lang="en-US" sz="2400" b="1" dirty="0">
                <a:solidFill>
                  <a:schemeClr val="bg1"/>
                </a:solidFill>
                <a:latin typeface="Arial" charset="0"/>
                <a:ea typeface="+mj-ea"/>
                <a:cs typeface="Arial" pitchFamily="34" charset="0"/>
              </a:rPr>
            </a:br>
            <a:r>
              <a:rPr lang="en-US" sz="2400" b="1" dirty="0">
                <a:solidFill>
                  <a:schemeClr val="bg1"/>
                </a:solidFill>
                <a:latin typeface="Arial" charset="0"/>
                <a:ea typeface="+mj-ea"/>
                <a:cs typeface="Arial" pitchFamily="34" charset="0"/>
              </a:rPr>
              <a:t>Opportunity for </a:t>
            </a:r>
            <a:r>
              <a:rPr lang="en-US" sz="2400" b="1" i="1" dirty="0">
                <a:solidFill>
                  <a:schemeClr val="bg1"/>
                </a:solidFill>
                <a:latin typeface="Arial" charset="0"/>
                <a:ea typeface="+mj-ea"/>
                <a:cs typeface="Arial" pitchFamily="34" charset="0"/>
              </a:rPr>
              <a:t>Virgin Holidays</a:t>
            </a:r>
            <a:endParaRPr lang="en-US" sz="2400" b="1" i="1" dirty="0">
              <a:solidFill>
                <a:schemeClr val="bg1"/>
              </a:solidFill>
              <a:latin typeface="Arial" pitchFamily="34" charset="0"/>
              <a:ea typeface="+mj-ea"/>
              <a:cs typeface="Arial" pitchFamily="34" charset="0"/>
            </a:endParaRPr>
          </a:p>
        </p:txBody>
      </p:sp>
      <p:pic>
        <p:nvPicPr>
          <p:cNvPr id="5" name="Picture 7" descr="logo"/>
          <p:cNvPicPr>
            <a:picLocks noChangeAspect="1" noChangeArrowheads="1"/>
          </p:cNvPicPr>
          <p:nvPr userDrawn="1"/>
        </p:nvPicPr>
        <p:blipFill>
          <a:blip r:embed="rId2" cstate="print"/>
          <a:srcRect/>
          <a:stretch>
            <a:fillRect/>
          </a:stretch>
        </p:blipFill>
        <p:spPr bwMode="auto">
          <a:xfrm>
            <a:off x="4083050" y="6421438"/>
            <a:ext cx="1096963" cy="180975"/>
          </a:xfrm>
          <a:prstGeom prst="rect">
            <a:avLst/>
          </a:prstGeom>
          <a:noFill/>
          <a:ln w="9525">
            <a:noFill/>
            <a:miter lim="800000"/>
            <a:headEnd/>
            <a:tailEnd/>
          </a:ln>
        </p:spPr>
      </p:pic>
      <p:sp>
        <p:nvSpPr>
          <p:cNvPr id="3" name="Content Placeholder 2"/>
          <p:cNvSpPr>
            <a:spLocks noGrp="1"/>
          </p:cNvSpPr>
          <p:nvPr>
            <p:ph idx="1"/>
          </p:nvPr>
        </p:nvSpPr>
        <p:spPr>
          <a:xfrm>
            <a:off x="471714" y="1076326"/>
            <a:ext cx="8229600" cy="5049838"/>
          </a:xfrm>
        </p:spPr>
        <p:txBody>
          <a:bodyPr>
            <a:normAutofit/>
          </a:bodyPr>
          <a:lstStyle>
            <a:lvl1pPr>
              <a:defRPr sz="2400">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1"/>
          <p:cNvSpPr>
            <a:spLocks noGrp="1"/>
          </p:cNvSpPr>
          <p:nvPr>
            <p:ph type="title"/>
          </p:nvPr>
        </p:nvSpPr>
        <p:spPr>
          <a:xfrm>
            <a:off x="468780" y="104176"/>
            <a:ext cx="8229600" cy="457200"/>
          </a:xfrm>
          <a:prstGeom prst="rect">
            <a:avLst/>
          </a:prstGeom>
        </p:spPr>
        <p:txBody>
          <a:bodyPr rtlCol="0">
            <a:normAutofit/>
          </a:bodyPr>
          <a:lstStyle/>
          <a:p>
            <a:r>
              <a:rPr lang="en-US" smtClean="0"/>
              <a:t>Click to edit Master title style</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B9006BA5-6377-42E8-86A1-44B0884D5EDC}" type="slidenum">
              <a:rPr lang="en-US"/>
              <a:pPr>
                <a:defRPr/>
              </a:pPr>
              <a:t>‹#›</a:t>
            </a:fld>
            <a:endParaRPr lang="en-US" dirty="0"/>
          </a:p>
        </p:txBody>
      </p:sp>
      <p:sp>
        <p:nvSpPr>
          <p:cNvPr id="8" name="Footer Placeholder 6"/>
          <p:cNvSpPr>
            <a:spLocks noGrp="1"/>
          </p:cNvSpPr>
          <p:nvPr>
            <p:ph type="ftr" sz="quarter" idx="11"/>
          </p:nvPr>
        </p:nvSpPr>
        <p:spPr/>
        <p:txBody>
          <a:bodyPr/>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With Blue Curv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 name="Picture 7" descr="logo"/>
          <p:cNvPicPr>
            <a:picLocks noChangeAspect="1" noChangeArrowheads="1"/>
          </p:cNvPicPr>
          <p:nvPr userDrawn="1"/>
        </p:nvPicPr>
        <p:blipFill>
          <a:blip r:embed="rId3" cstate="print"/>
          <a:srcRect/>
          <a:stretch>
            <a:fillRect/>
          </a:stretch>
        </p:blipFill>
        <p:spPr bwMode="auto">
          <a:xfrm>
            <a:off x="4284663" y="6423025"/>
            <a:ext cx="1096962" cy="18097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2"/>
          <p:cNvSpPr>
            <a:spLocks noGrp="1"/>
          </p:cNvSpPr>
          <p:nvPr>
            <p:ph idx="1"/>
          </p:nvPr>
        </p:nvSpPr>
        <p:spPr>
          <a:xfrm>
            <a:off x="457200" y="2209800"/>
            <a:ext cx="8229600" cy="3916363"/>
          </a:xfrm>
        </p:spPr>
        <p:txBody>
          <a:bodyPr>
            <a:normAutofit/>
          </a:bodyPr>
          <a:lstStyle>
            <a:lvl1pPr>
              <a:defRPr sz="2400">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990600" y="990600"/>
            <a:ext cx="7696200" cy="838200"/>
          </a:xfrm>
        </p:spPr>
        <p:txBody>
          <a:bodyPr>
            <a:normAutofit/>
          </a:bodyPr>
          <a:lstStyle>
            <a:lvl1pPr>
              <a:buNone/>
              <a:defRPr sz="2400"/>
            </a:lvl1pPr>
          </a:lstStyle>
          <a:p>
            <a:pPr lvl="0"/>
            <a:r>
              <a:rPr lang="en-US" smtClean="0"/>
              <a:t>Click to edit Master text styles</a:t>
            </a:r>
          </a:p>
        </p:txBody>
      </p:sp>
      <p:sp>
        <p:nvSpPr>
          <p:cNvPr id="7" name="Slide Number Placeholder 2"/>
          <p:cNvSpPr>
            <a:spLocks noGrp="1"/>
          </p:cNvSpPr>
          <p:nvPr>
            <p:ph type="sldNum" sz="quarter" idx="12"/>
          </p:nvPr>
        </p:nvSpPr>
        <p:spPr/>
        <p:txBody>
          <a:bodyPr/>
          <a:lstStyle>
            <a:lvl1pPr>
              <a:defRPr/>
            </a:lvl1pPr>
          </a:lstStyle>
          <a:p>
            <a:pPr>
              <a:defRPr/>
            </a:pPr>
            <a:fld id="{EBE87174-BF8F-49D0-BB48-F34D074267E2}" type="slidenum">
              <a:rPr lang="en-US"/>
              <a:pPr>
                <a:defRPr/>
              </a:pPr>
              <a:t>‹#›</a:t>
            </a:fld>
            <a:endParaRPr lang="en-US" dirty="0"/>
          </a:p>
        </p:txBody>
      </p:sp>
      <p:sp>
        <p:nvSpPr>
          <p:cNvPr id="8" name="Footer Placeholder 6"/>
          <p:cNvSpPr>
            <a:spLocks noGrp="1"/>
          </p:cNvSpPr>
          <p:nvPr>
            <p:ph type="ftr" sz="quarter" idx="13"/>
          </p:nvPr>
        </p:nvSpPr>
        <p:spPr/>
        <p:txBody>
          <a:bodyPr/>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ontent With Blue Curve- No Log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 name="Picture 7" descr="logo"/>
          <p:cNvPicPr>
            <a:picLocks noChangeAspect="1" noChangeArrowheads="1"/>
          </p:cNvPicPr>
          <p:nvPr userDrawn="1"/>
        </p:nvPicPr>
        <p:blipFill>
          <a:blip r:embed="rId3" cstate="print"/>
          <a:srcRect/>
          <a:stretch>
            <a:fillRect/>
          </a:stretch>
        </p:blipFill>
        <p:spPr bwMode="auto">
          <a:xfrm>
            <a:off x="3535363" y="6451600"/>
            <a:ext cx="1096962" cy="180975"/>
          </a:xfrm>
          <a:prstGeom prst="rect">
            <a:avLst/>
          </a:prstGeom>
          <a:noFill/>
          <a:ln w="9525">
            <a:noFill/>
            <a:miter lim="800000"/>
            <a:headEnd/>
            <a:tailEnd/>
          </a:ln>
        </p:spPr>
      </p:pic>
      <p:pic>
        <p:nvPicPr>
          <p:cNvPr id="6" name="Picture 2"/>
          <p:cNvPicPr>
            <a:picLocks noChangeAspect="1" noChangeArrowheads="1"/>
          </p:cNvPicPr>
          <p:nvPr userDrawn="1"/>
        </p:nvPicPr>
        <p:blipFill>
          <a:blip r:embed="rId4" cstate="print"/>
          <a:srcRect/>
          <a:stretch>
            <a:fillRect/>
          </a:stretch>
        </p:blipFill>
        <p:spPr bwMode="auto">
          <a:xfrm>
            <a:off x="4748213" y="6338888"/>
            <a:ext cx="949325" cy="4064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Content Placeholder 2"/>
          <p:cNvSpPr>
            <a:spLocks noGrp="1"/>
          </p:cNvSpPr>
          <p:nvPr>
            <p:ph sz="half" idx="1"/>
          </p:nvPr>
        </p:nvSpPr>
        <p:spPr>
          <a:xfrm>
            <a:off x="0" y="1600200"/>
            <a:ext cx="4648200" cy="5257800"/>
          </a:xfrm>
        </p:spPr>
        <p:txBody>
          <a:bodyPr anchor="t">
            <a:normAutofit/>
          </a:bodyPr>
          <a:lstStyle>
            <a:lvl1pPr>
              <a:buNone/>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04686"/>
            <a:ext cx="4038600" cy="4921477"/>
          </a:xfrm>
        </p:spPr>
        <p:txBody>
          <a:bodyPr anchor="t">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94B91338-C9BC-4E32-B1BD-38AE3F9456EE}" type="slidenum">
              <a:rPr lang="en-US"/>
              <a:pPr>
                <a:defRPr/>
              </a:pPr>
              <a:t>‹#›</a:t>
            </a:fld>
            <a:endParaRPr lang="en-US" dirty="0"/>
          </a:p>
        </p:txBody>
      </p:sp>
      <p:sp>
        <p:nvSpPr>
          <p:cNvPr id="10" name="Footer Placeholder 6"/>
          <p:cNvSpPr>
            <a:spLocks noGrp="1"/>
          </p:cNvSpPr>
          <p:nvPr>
            <p:ph type="ftr" sz="quarter" idx="11"/>
          </p:nvPr>
        </p:nvSpPr>
        <p:spPr/>
        <p:txBody>
          <a:bodyPr/>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amp; Content With Blue Curve- No Log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 name="Picture 7" descr="logo"/>
          <p:cNvPicPr>
            <a:picLocks noChangeAspect="1" noChangeArrowheads="1"/>
          </p:cNvPicPr>
          <p:nvPr userDrawn="1"/>
        </p:nvPicPr>
        <p:blipFill>
          <a:blip r:embed="rId3" cstate="print"/>
          <a:srcRect/>
          <a:stretch>
            <a:fillRect/>
          </a:stretch>
        </p:blipFill>
        <p:spPr bwMode="auto">
          <a:xfrm>
            <a:off x="3535363" y="6451600"/>
            <a:ext cx="1096962" cy="180975"/>
          </a:xfrm>
          <a:prstGeom prst="rect">
            <a:avLst/>
          </a:prstGeom>
          <a:noFill/>
          <a:ln w="9525">
            <a:noFill/>
            <a:miter lim="800000"/>
            <a:headEnd/>
            <a:tailEnd/>
          </a:ln>
        </p:spPr>
      </p:pic>
      <p:pic>
        <p:nvPicPr>
          <p:cNvPr id="4" name="Picture 2"/>
          <p:cNvPicPr>
            <a:picLocks noChangeAspect="1" noChangeArrowheads="1"/>
          </p:cNvPicPr>
          <p:nvPr userDrawn="1"/>
        </p:nvPicPr>
        <p:blipFill>
          <a:blip r:embed="rId4" cstate="print"/>
          <a:srcRect/>
          <a:stretch>
            <a:fillRect/>
          </a:stretch>
        </p:blipFill>
        <p:spPr bwMode="auto">
          <a:xfrm>
            <a:off x="4748213" y="6338888"/>
            <a:ext cx="949325" cy="4064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E6F11F5B-2453-4EA2-BB5C-7C79A3C0F66D}" type="slidenum">
              <a:rPr lang="en-US"/>
              <a:pPr>
                <a:defRPr/>
              </a:pPr>
              <a:t>‹#›</a:t>
            </a:fld>
            <a:endParaRPr lang="en-US" dirty="0"/>
          </a:p>
        </p:txBody>
      </p:sp>
      <p:sp>
        <p:nvSpPr>
          <p:cNvPr id="6" name="Footer Placeholder 6"/>
          <p:cNvSpPr>
            <a:spLocks noGrp="1"/>
          </p:cNvSpPr>
          <p:nvPr>
            <p:ph type="ftr" sz="quarter" idx="11"/>
          </p:nvPr>
        </p:nvSpPr>
        <p:spPr/>
        <p:txBody>
          <a:bodyPr/>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Picture &amp; Content">
    <p:spTree>
      <p:nvGrpSpPr>
        <p:cNvPr id="1" name=""/>
        <p:cNvGrpSpPr/>
        <p:nvPr/>
      </p:nvGrpSpPr>
      <p:grpSpPr>
        <a:xfrm>
          <a:off x="0" y="0"/>
          <a:ext cx="0" cy="0"/>
          <a:chOff x="0" y="0"/>
          <a:chExt cx="0" cy="0"/>
        </a:xfrm>
      </p:grpSpPr>
      <p:pic>
        <p:nvPicPr>
          <p:cNvPr id="5" name="Picture 7" descr="logo"/>
          <p:cNvPicPr>
            <a:picLocks noChangeAspect="1" noChangeArrowheads="1"/>
          </p:cNvPicPr>
          <p:nvPr userDrawn="1"/>
        </p:nvPicPr>
        <p:blipFill>
          <a:blip r:embed="rId2" cstate="print"/>
          <a:srcRect/>
          <a:stretch>
            <a:fillRect/>
          </a:stretch>
        </p:blipFill>
        <p:spPr bwMode="auto">
          <a:xfrm>
            <a:off x="4083050" y="6423025"/>
            <a:ext cx="1096963" cy="18097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0ACEC393-5553-4807-953C-7B6E0023B249}" type="slidenum">
              <a:rPr lang="en-US"/>
              <a:pPr>
                <a:defRPr/>
              </a:pPr>
              <a:t>‹#›</a:t>
            </a:fld>
            <a:endParaRPr lang="en-US" dirty="0"/>
          </a:p>
        </p:txBody>
      </p:sp>
      <p:sp>
        <p:nvSpPr>
          <p:cNvPr id="7" name="Footer Placeholder 6"/>
          <p:cNvSpPr>
            <a:spLocks noGrp="1"/>
          </p:cNvSpPr>
          <p:nvPr>
            <p:ph type="ftr" sz="quarter" idx="11"/>
          </p:nvPr>
        </p:nvSpPr>
        <p:spPr/>
        <p:txBody>
          <a:bodyPr/>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Picture &amp;  Content-No Logo">
    <p:spTree>
      <p:nvGrpSpPr>
        <p:cNvPr id="1" name=""/>
        <p:cNvGrpSpPr/>
        <p:nvPr/>
      </p:nvGrpSpPr>
      <p:grpSpPr>
        <a:xfrm>
          <a:off x="0" y="0"/>
          <a:ext cx="0" cy="0"/>
          <a:chOff x="0" y="0"/>
          <a:chExt cx="0" cy="0"/>
        </a:xfrm>
      </p:grpSpPr>
      <p:pic>
        <p:nvPicPr>
          <p:cNvPr id="5" name="Picture 6" descr="logo"/>
          <p:cNvPicPr>
            <a:picLocks noChangeAspect="1" noChangeArrowheads="1"/>
          </p:cNvPicPr>
          <p:nvPr userDrawn="1"/>
        </p:nvPicPr>
        <p:blipFill>
          <a:blip r:embed="rId2" cstate="print"/>
          <a:srcRect/>
          <a:stretch>
            <a:fillRect/>
          </a:stretch>
        </p:blipFill>
        <p:spPr bwMode="auto">
          <a:xfrm>
            <a:off x="3535363" y="6451600"/>
            <a:ext cx="1096962" cy="180975"/>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srcRect/>
          <a:stretch>
            <a:fillRect/>
          </a:stretch>
        </p:blipFill>
        <p:spPr bwMode="auto">
          <a:xfrm>
            <a:off x="4748213" y="6338888"/>
            <a:ext cx="949325" cy="4064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0" y="1600200"/>
            <a:ext cx="4648200" cy="5257800"/>
          </a:xfrm>
        </p:spPr>
        <p:txBody>
          <a:bodyPr anchor="t">
            <a:normAutofit/>
          </a:bodyPr>
          <a:lstStyle>
            <a:lvl1pPr>
              <a:buNone/>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B1020603-39B9-4008-96C6-761C85D12042}" type="slidenum">
              <a:rPr lang="en-US"/>
              <a:pPr>
                <a:defRPr/>
              </a:pPr>
              <a:t>‹#›</a:t>
            </a:fld>
            <a:endParaRPr lang="en-US" dirty="0"/>
          </a:p>
        </p:txBody>
      </p:sp>
      <p:sp>
        <p:nvSpPr>
          <p:cNvPr id="8" name="Footer Placeholder 6"/>
          <p:cNvSpPr>
            <a:spLocks noGrp="1"/>
          </p:cNvSpPr>
          <p:nvPr>
            <p:ph type="ftr" sz="quarter" idx="11"/>
          </p:nvPr>
        </p:nvSpPr>
        <p:spPr/>
        <p:txBody>
          <a:bodyPr/>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pic>
        <p:nvPicPr>
          <p:cNvPr id="4" name="Picture 7" descr="logo"/>
          <p:cNvPicPr>
            <a:picLocks noChangeAspect="1" noChangeArrowheads="1"/>
          </p:cNvPicPr>
          <p:nvPr userDrawn="1"/>
        </p:nvPicPr>
        <p:blipFill>
          <a:blip r:embed="rId2" cstate="print"/>
          <a:srcRect/>
          <a:stretch>
            <a:fillRect/>
          </a:stretch>
        </p:blipFill>
        <p:spPr bwMode="auto">
          <a:xfrm>
            <a:off x="4083050" y="6421438"/>
            <a:ext cx="1096963" cy="18097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14" name="Content Placeholder 2"/>
          <p:cNvSpPr>
            <a:spLocks noGrp="1"/>
          </p:cNvSpPr>
          <p:nvPr>
            <p:ph sz="half" idx="1"/>
          </p:nvPr>
        </p:nvSpPr>
        <p:spPr>
          <a:xfrm>
            <a:off x="457200" y="1600200"/>
            <a:ext cx="8153400" cy="45259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3728B7FC-78FD-45FD-BC67-B36B1FF6FB9A}" type="slidenum">
              <a:rPr lang="en-US"/>
              <a:pPr>
                <a:defRPr/>
              </a:pPr>
              <a:t>‹#›</a:t>
            </a:fld>
            <a:endParaRPr lang="en-US" dirty="0"/>
          </a:p>
        </p:txBody>
      </p:sp>
      <p:sp>
        <p:nvSpPr>
          <p:cNvPr id="6" name="Footer Placeholder 6"/>
          <p:cNvSpPr>
            <a:spLocks noGrp="1"/>
          </p:cNvSpPr>
          <p:nvPr>
            <p:ph type="ftr" sz="quarter" idx="11"/>
          </p:nvPr>
        </p:nvSpPr>
        <p:spPr/>
        <p:txBody>
          <a:bodyPr/>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04775"/>
            <a:ext cx="8229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028700"/>
            <a:ext cx="8229600" cy="5097463"/>
          </a:xfrm>
          <a:prstGeom prst="rect">
            <a:avLst/>
          </a:prstGeom>
          <a:noFill/>
          <a:ln w="9525">
            <a:noFill/>
            <a:miter lim="800000"/>
            <a:headEnd/>
            <a:tailEnd/>
          </a:ln>
        </p:spPr>
        <p:txBody>
          <a:bodyPr vert="horz" wrap="square" lIns="91440" tIns="91440" rIns="91440" bIns="9144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67488" y="6237288"/>
            <a:ext cx="2133600" cy="365125"/>
          </a:xfrm>
          <a:prstGeom prst="rect">
            <a:avLst/>
          </a:prstGeom>
        </p:spPr>
        <p:txBody>
          <a:bodyPr vert="horz" lIns="0" tIns="0" rIns="0" bIns="0" rtlCol="0" anchor="b" anchorCtr="0"/>
          <a:lstStyle>
            <a:lvl1pPr algn="r">
              <a:defRPr sz="800" b="0">
                <a:solidFill>
                  <a:srgbClr val="49607C"/>
                </a:solidFill>
                <a:latin typeface="Arial" pitchFamily="34" charset="0"/>
                <a:ea typeface="ＭＳ Ｐゴシック" charset="-128"/>
                <a:cs typeface="Arial" pitchFamily="34" charset="0"/>
              </a:defRPr>
            </a:lvl1pPr>
          </a:lstStyle>
          <a:p>
            <a:pPr>
              <a:defRPr/>
            </a:pPr>
            <a:fld id="{47D0E498-63A7-41D2-8CF1-090638122068}" type="slidenum">
              <a:rPr lang="en-US"/>
              <a:pPr>
                <a:defRPr/>
              </a:pPr>
              <a:t>‹#›</a:t>
            </a:fld>
            <a:endParaRPr lang="en-US" dirty="0"/>
          </a:p>
        </p:txBody>
      </p:sp>
      <p:sp>
        <p:nvSpPr>
          <p:cNvPr id="11" name="Text Box 5"/>
          <p:cNvSpPr txBox="1">
            <a:spLocks noChangeArrowheads="1"/>
          </p:cNvSpPr>
          <p:nvPr/>
        </p:nvSpPr>
        <p:spPr bwMode="auto">
          <a:xfrm>
            <a:off x="8610600" y="6519863"/>
            <a:ext cx="533400" cy="339725"/>
          </a:xfrm>
          <a:prstGeom prst="rect">
            <a:avLst/>
          </a:prstGeom>
          <a:noFill/>
          <a:ln w="9525">
            <a:noFill/>
            <a:miter lim="800000"/>
            <a:headEnd/>
            <a:tailEnd/>
          </a:ln>
        </p:spPr>
        <p:txBody>
          <a:bodyPr wrap="none" anchor="ctr" anchorCtr="1"/>
          <a:lstStyle/>
          <a:p>
            <a:pPr eaLnBrk="0" hangingPunct="0">
              <a:spcBef>
                <a:spcPct val="50000"/>
              </a:spcBef>
              <a:defRPr/>
            </a:pPr>
            <a:fld id="{9C3D63B4-B75E-4B5D-A064-7D253A7DA63F}" type="slidenum">
              <a:rPr lang="en-US" sz="1000" b="1">
                <a:solidFill>
                  <a:schemeClr val="bg1"/>
                </a:solidFill>
                <a:ea typeface="ＭＳ Ｐゴシック" charset="-128"/>
              </a:rPr>
              <a:pPr eaLnBrk="0" hangingPunct="0">
                <a:spcBef>
                  <a:spcPct val="50000"/>
                </a:spcBef>
                <a:defRPr/>
              </a:pPr>
              <a:t>‹#›</a:t>
            </a:fld>
            <a:endParaRPr lang="en-US" sz="1000" b="1" dirty="0">
              <a:solidFill>
                <a:schemeClr val="bg1"/>
              </a:solidFill>
              <a:ea typeface="ＭＳ Ｐゴシック" charset="-128"/>
            </a:endParaRPr>
          </a:p>
        </p:txBody>
      </p:sp>
      <p:sp>
        <p:nvSpPr>
          <p:cNvPr id="8" name="Footer Placeholder 6"/>
          <p:cNvSpPr>
            <a:spLocks noGrp="1"/>
          </p:cNvSpPr>
          <p:nvPr>
            <p:ph type="ftr" sz="quarter" idx="3"/>
          </p:nvPr>
        </p:nvSpPr>
        <p:spPr>
          <a:xfrm>
            <a:off x="468313" y="6238875"/>
            <a:ext cx="2579687" cy="365125"/>
          </a:xfrm>
          <a:prstGeom prst="rect">
            <a:avLst/>
          </a:prstGeom>
        </p:spPr>
        <p:txBody>
          <a:bodyPr vert="horz" lIns="0" tIns="0" rIns="0" bIns="0" rtlCol="0" anchor="b" anchorCtr="0"/>
          <a:lstStyle>
            <a:lvl1pPr algn="l" rtl="0" fontAlgn="base">
              <a:spcBef>
                <a:spcPct val="0"/>
              </a:spcBef>
              <a:spcAft>
                <a:spcPct val="0"/>
              </a:spcAft>
              <a:defRPr lang="en-US" sz="800" b="0" kern="1200">
                <a:solidFill>
                  <a:srgbClr val="49607C"/>
                </a:solidFill>
                <a:latin typeface="Arial" pitchFamily="34" charset="0"/>
                <a:ea typeface="ＭＳ Ｐゴシック" charset="-128"/>
                <a:cs typeface="Arial" pitchFamily="34" charset="0"/>
              </a:defRPr>
            </a:lvl1pPr>
          </a:lstStyle>
          <a:p>
            <a:pPr>
              <a:defRPr/>
            </a:pPr>
            <a:endParaRP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timing>
    <p:tnLst>
      <p:par>
        <p:cTn id="1" dur="indefinite" restart="never" nodeType="tmRoot"/>
      </p:par>
    </p:tnLst>
  </p:timing>
  <p:hf hdr="0" dt="0"/>
  <p:txStyles>
    <p:titleStyle>
      <a:lvl1pPr algn="r" rtl="0" eaLnBrk="0" fontAlgn="base" hangingPunct="0">
        <a:spcBef>
          <a:spcPct val="0"/>
        </a:spcBef>
        <a:spcAft>
          <a:spcPct val="0"/>
        </a:spcAft>
        <a:defRPr sz="2400" b="1" kern="1200">
          <a:solidFill>
            <a:schemeClr val="bg1"/>
          </a:solidFill>
          <a:latin typeface="Arial" pitchFamily="34" charset="0"/>
          <a:ea typeface="+mj-ea"/>
          <a:cs typeface="Arial" pitchFamily="34" charset="0"/>
        </a:defRPr>
      </a:lvl1pPr>
      <a:lvl2pPr algn="r" rtl="0" eaLnBrk="0" fontAlgn="base" hangingPunct="0">
        <a:spcBef>
          <a:spcPct val="0"/>
        </a:spcBef>
        <a:spcAft>
          <a:spcPct val="0"/>
        </a:spcAft>
        <a:defRPr sz="2400" b="1">
          <a:solidFill>
            <a:schemeClr val="bg1"/>
          </a:solidFill>
          <a:latin typeface="Arial" charset="0"/>
          <a:cs typeface="Arial" charset="0"/>
        </a:defRPr>
      </a:lvl2pPr>
      <a:lvl3pPr algn="r" rtl="0" eaLnBrk="0" fontAlgn="base" hangingPunct="0">
        <a:spcBef>
          <a:spcPct val="0"/>
        </a:spcBef>
        <a:spcAft>
          <a:spcPct val="0"/>
        </a:spcAft>
        <a:defRPr sz="2400" b="1">
          <a:solidFill>
            <a:schemeClr val="bg1"/>
          </a:solidFill>
          <a:latin typeface="Arial" charset="0"/>
          <a:cs typeface="Arial" charset="0"/>
        </a:defRPr>
      </a:lvl3pPr>
      <a:lvl4pPr algn="r" rtl="0" eaLnBrk="0" fontAlgn="base" hangingPunct="0">
        <a:spcBef>
          <a:spcPct val="0"/>
        </a:spcBef>
        <a:spcAft>
          <a:spcPct val="0"/>
        </a:spcAft>
        <a:defRPr sz="2400" b="1">
          <a:solidFill>
            <a:schemeClr val="bg1"/>
          </a:solidFill>
          <a:latin typeface="Arial" charset="0"/>
          <a:cs typeface="Arial" charset="0"/>
        </a:defRPr>
      </a:lvl4pPr>
      <a:lvl5pPr algn="r" rtl="0" eaLnBrk="0" fontAlgn="base" hangingPunct="0">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285750" indent="-285750" algn="l" rtl="0" eaLnBrk="0" fontAlgn="base" hangingPunct="0">
        <a:spcBef>
          <a:spcPct val="20000"/>
        </a:spcBef>
        <a:spcAft>
          <a:spcPct val="0"/>
        </a:spcAft>
        <a:buBlip>
          <a:blip r:embed="rId19"/>
        </a:buBlip>
        <a:defRPr sz="2400" kern="1200">
          <a:solidFill>
            <a:srgbClr val="49607C"/>
          </a:solidFill>
          <a:latin typeface="Arial" pitchFamily="34" charset="0"/>
          <a:ea typeface="+mn-ea"/>
          <a:cs typeface="Arial" pitchFamily="34" charset="0"/>
        </a:defRPr>
      </a:lvl1pPr>
      <a:lvl2pPr marL="687388" indent="-230188" algn="l" rtl="0" eaLnBrk="0" fontAlgn="base" hangingPunct="0">
        <a:spcBef>
          <a:spcPct val="20000"/>
        </a:spcBef>
        <a:spcAft>
          <a:spcPct val="0"/>
        </a:spcAft>
        <a:buBlip>
          <a:blip r:embed="rId20"/>
        </a:buBlip>
        <a:defRPr sz="2100" kern="1200">
          <a:solidFill>
            <a:srgbClr val="49607C"/>
          </a:solidFill>
          <a:latin typeface="Arial" pitchFamily="34" charset="0"/>
          <a:ea typeface="+mn-ea"/>
          <a:cs typeface="Arial" pitchFamily="34" charset="0"/>
        </a:defRPr>
      </a:lvl2pPr>
      <a:lvl3pPr marL="1141413" indent="-227013" algn="l" rtl="0" eaLnBrk="0" fontAlgn="base" hangingPunct="0">
        <a:spcBef>
          <a:spcPct val="20000"/>
        </a:spcBef>
        <a:spcAft>
          <a:spcPct val="0"/>
        </a:spcAft>
        <a:buBlip>
          <a:blip r:embed="rId21"/>
        </a:buBlip>
        <a:defRPr kern="1200">
          <a:solidFill>
            <a:srgbClr val="49607C"/>
          </a:solidFill>
          <a:latin typeface="Arial" pitchFamily="34" charset="0"/>
          <a:ea typeface="+mn-ea"/>
          <a:cs typeface="Arial" pitchFamily="34" charset="0"/>
        </a:defRPr>
      </a:lvl3pPr>
      <a:lvl4pPr marL="1543050" indent="-171450" algn="l" rtl="0" eaLnBrk="0" fontAlgn="base" hangingPunct="0">
        <a:spcBef>
          <a:spcPct val="20000"/>
        </a:spcBef>
        <a:spcAft>
          <a:spcPct val="0"/>
        </a:spcAft>
        <a:buClr>
          <a:srgbClr val="498D30"/>
        </a:buClr>
        <a:buFont typeface="Arial" pitchFamily="34" charset="0"/>
        <a:buChar char="•"/>
        <a:defRPr sz="1600" kern="1200">
          <a:solidFill>
            <a:srgbClr val="49607C"/>
          </a:solidFill>
          <a:latin typeface="Arial" pitchFamily="34" charset="0"/>
          <a:ea typeface="+mn-ea"/>
          <a:cs typeface="Arial" pitchFamily="34" charset="0"/>
        </a:defRPr>
      </a:lvl4pPr>
      <a:lvl5pPr marL="1946275" indent="-117475" algn="l" rtl="0" eaLnBrk="0" fontAlgn="base" hangingPunct="0">
        <a:spcBef>
          <a:spcPct val="20000"/>
        </a:spcBef>
        <a:spcAft>
          <a:spcPct val="0"/>
        </a:spcAft>
        <a:buClr>
          <a:srgbClr val="498D30"/>
        </a:buClr>
        <a:buFont typeface="Arial" pitchFamily="34" charset="0"/>
        <a:buChar char="•"/>
        <a:defRPr sz="1400" kern="1200">
          <a:solidFill>
            <a:srgbClr val="49607C"/>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hyperlink" Target="http://www.tripadvisor.com/Hotel_Review-g60864-d111962-Reviews-B_W_Courtyards-New_Orleans_Louisiana.html"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logo"/>
          <p:cNvPicPr>
            <a:picLocks noChangeAspect="1" noChangeArrowheads="1"/>
          </p:cNvPicPr>
          <p:nvPr/>
        </p:nvPicPr>
        <p:blipFill>
          <a:blip r:embed="rId3" cstate="print"/>
          <a:srcRect/>
          <a:stretch>
            <a:fillRect/>
          </a:stretch>
        </p:blipFill>
        <p:spPr bwMode="auto">
          <a:xfrm>
            <a:off x="5235575" y="5630863"/>
            <a:ext cx="3690938" cy="611187"/>
          </a:xfrm>
          <a:prstGeom prst="rect">
            <a:avLst/>
          </a:prstGeom>
          <a:noFill/>
          <a:ln w="9525">
            <a:noFill/>
            <a:miter lim="800000"/>
            <a:headEnd/>
            <a:tailEnd/>
          </a:ln>
        </p:spPr>
      </p:pic>
      <p:sp>
        <p:nvSpPr>
          <p:cNvPr id="18435" name="Title 2"/>
          <p:cNvSpPr>
            <a:spLocks noGrp="1"/>
          </p:cNvSpPr>
          <p:nvPr>
            <p:ph type="ctrTitle"/>
          </p:nvPr>
        </p:nvSpPr>
        <p:spPr>
          <a:xfrm>
            <a:off x="4967288" y="2895600"/>
            <a:ext cx="3871912" cy="762000"/>
          </a:xfrm>
        </p:spPr>
        <p:txBody>
          <a:bodyPr/>
          <a:lstStyle/>
          <a:p>
            <a:pPr eaLnBrk="1" hangingPunct="1"/>
            <a:r>
              <a:rPr lang="en-US" smtClean="0"/>
              <a:t>Virginia VA-1 Conference October 5, 2010</a:t>
            </a:r>
          </a:p>
        </p:txBody>
      </p:sp>
      <p:pic>
        <p:nvPicPr>
          <p:cNvPr id="18436" name="Picture 4" descr="http://cvillain.com/wp-content/uploads/loverslogo.jpg"/>
          <p:cNvPicPr>
            <a:picLocks noChangeAspect="1" noChangeArrowheads="1"/>
          </p:cNvPicPr>
          <p:nvPr/>
        </p:nvPicPr>
        <p:blipFill>
          <a:blip r:embed="rId4" cstate="print"/>
          <a:srcRect/>
          <a:stretch>
            <a:fillRect/>
          </a:stretch>
        </p:blipFill>
        <p:spPr bwMode="auto">
          <a:xfrm>
            <a:off x="6683375" y="4310063"/>
            <a:ext cx="2035175" cy="915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2013156"/>
            <a:ext cx="8229600" cy="4113008"/>
          </a:xfrm>
        </p:spPr>
        <p:txBody>
          <a:bodyPr/>
          <a:lstStyle/>
          <a:p>
            <a:pPr algn="ctr" eaLnBrk="1" hangingPunct="1">
              <a:buFont typeface="Century Gothic" pitchFamily="34" charset="0"/>
              <a:buNone/>
              <a:defRPr/>
            </a:pPr>
            <a:r>
              <a:rPr lang="en-US" sz="3200" b="1" dirty="0" smtClean="0">
                <a:effectLst>
                  <a:reflection blurRad="6350" stA="60000" endA="900" endPos="58000" dir="5400000" sy="-100000" algn="bl" rotWithShape="0"/>
                </a:effectLst>
                <a:latin typeface="Arial" charset="0"/>
                <a:cs typeface="Arial" charset="0"/>
              </a:rPr>
              <a:t>Marketing Opportunities on TA</a:t>
            </a:r>
          </a:p>
        </p:txBody>
      </p:sp>
      <p:sp>
        <p:nvSpPr>
          <p:cNvPr id="27651" name="Slide Number Placeholder 4"/>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9F179B00-F038-4163-8F0C-7DB7C9143335}" type="slidenum">
              <a:rPr lang="en-US" smtClean="0">
                <a:ea typeface="ＭＳ Ｐゴシック" pitchFamily="34" charset="-128"/>
              </a:rPr>
              <a:pPr/>
              <a:t>10</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87"/>
          <p:cNvSpPr>
            <a:spLocks noGrp="1"/>
          </p:cNvSpPr>
          <p:nvPr>
            <p:ph type="title"/>
          </p:nvPr>
        </p:nvSpPr>
        <p:spPr/>
        <p:txBody>
          <a:bodyPr/>
          <a:lstStyle/>
          <a:p>
            <a:pPr eaLnBrk="1" hangingPunct="1"/>
            <a:r>
              <a:rPr lang="en-US" smtClean="0"/>
              <a:t>Fish Where the Fish Are</a:t>
            </a:r>
          </a:p>
        </p:txBody>
      </p:sp>
      <p:sp>
        <p:nvSpPr>
          <p:cNvPr id="28675" name="Content Placeholder 88"/>
          <p:cNvSpPr>
            <a:spLocks noGrp="1"/>
          </p:cNvSpPr>
          <p:nvPr>
            <p:ph idx="1"/>
          </p:nvPr>
        </p:nvSpPr>
        <p:spPr>
          <a:xfrm>
            <a:off x="457200" y="1438275"/>
            <a:ext cx="3922713" cy="4687888"/>
          </a:xfrm>
        </p:spPr>
        <p:txBody>
          <a:bodyPr/>
          <a:lstStyle/>
          <a:p>
            <a:pPr marL="0" indent="0" eaLnBrk="1" hangingPunct="1">
              <a:buFontTx/>
              <a:buNone/>
            </a:pPr>
            <a:endParaRPr lang="en-US" sz="1800" smtClean="0"/>
          </a:p>
          <a:p>
            <a:pPr marL="0" indent="0" eaLnBrk="1" hangingPunct="1">
              <a:buFontTx/>
              <a:buNone/>
            </a:pPr>
            <a:r>
              <a:rPr lang="en-US" sz="1800" smtClean="0"/>
              <a:t>Travelers who select their destinations online and purchase their travel online spend, on average, 150% more on their annual travel than those travelers who do not.</a:t>
            </a:r>
          </a:p>
          <a:p>
            <a:pPr marL="0" indent="0" eaLnBrk="1" hangingPunct="1">
              <a:buFontTx/>
              <a:buNone/>
            </a:pPr>
            <a:endParaRPr lang="en-US" sz="1800" smtClean="0"/>
          </a:p>
          <a:p>
            <a:pPr marL="0" indent="0" eaLnBrk="1" hangingPunct="1">
              <a:buFontTx/>
              <a:buNone/>
            </a:pPr>
            <a:r>
              <a:rPr lang="en-US" sz="1800" b="1" i="1" smtClean="0"/>
              <a:t>Source: </a:t>
            </a:r>
          </a:p>
          <a:p>
            <a:pPr marL="0" indent="0" eaLnBrk="1" hangingPunct="1">
              <a:buFontTx/>
              <a:buNone/>
            </a:pPr>
            <a:r>
              <a:rPr lang="en-US" sz="1600" i="1" smtClean="0"/>
              <a:t>PhoCusWright’s Destination Marketing:  Understanding the Role and Impact of Destination Marketers  May 2009</a:t>
            </a:r>
          </a:p>
          <a:p>
            <a:pPr marL="0" indent="0" eaLnBrk="1" hangingPunct="1">
              <a:buFontTx/>
              <a:buNone/>
            </a:pPr>
            <a:endParaRPr lang="en-US" sz="1800" smtClean="0"/>
          </a:p>
        </p:txBody>
      </p:sp>
      <p:sp>
        <p:nvSpPr>
          <p:cNvPr id="28676" name="Slide Number Placeholder 86"/>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6D9449BB-CE7F-4468-9780-6316F129744E}" type="slidenum">
              <a:rPr lang="en-US" smtClean="0">
                <a:ea typeface="ＭＳ Ｐゴシック" pitchFamily="34" charset="-128"/>
              </a:rPr>
              <a:pPr/>
              <a:t>11</a:t>
            </a:fld>
            <a:endParaRPr lang="en-US" smtClean="0">
              <a:ea typeface="ＭＳ Ｐゴシック" pitchFamily="34" charset="-128"/>
            </a:endParaRPr>
          </a:p>
        </p:txBody>
      </p:sp>
      <p:pic>
        <p:nvPicPr>
          <p:cNvPr id="149508" name="Picture 4"/>
          <p:cNvPicPr>
            <a:picLocks noChangeAspect="1" noChangeArrowheads="1"/>
          </p:cNvPicPr>
          <p:nvPr/>
        </p:nvPicPr>
        <p:blipFill>
          <a:blip r:embed="rId3" cstate="print"/>
          <a:stretch>
            <a:fillRect/>
          </a:stretch>
        </p:blipFill>
        <p:spPr bwMode="auto">
          <a:xfrm rot="21206287">
            <a:off x="5265999" y="1229992"/>
            <a:ext cx="2376958" cy="4782130"/>
          </a:xfrm>
          <a:prstGeom prst="rect">
            <a:avLst/>
          </a:prstGeom>
          <a:solidFill>
            <a:srgbClr val="FFFFFF">
              <a:shade val="85000"/>
            </a:srgbClr>
          </a:solidFill>
          <a:ln w="53975" cap="sq">
            <a:solidFill>
              <a:srgbClr val="FFFFFF"/>
            </a:solidFill>
            <a:miter lim="800000"/>
          </a:ln>
          <a:effectLst>
            <a:outerShdw blurRad="127000" dist="50800" dir="12900000" sx="101000" sy="101000" kx="195000" ky="145000" algn="tl" rotWithShape="0">
              <a:srgbClr val="000000">
                <a:alpha val="45000"/>
              </a:srgbClr>
            </a:outerShdw>
          </a:effectLst>
          <a:scene3d>
            <a:camera prst="orthographicFront">
              <a:rot lat="0" lon="0" rev="2100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7"/>
          <p:cNvSpPr>
            <a:spLocks noGrp="1"/>
          </p:cNvSpPr>
          <p:nvPr>
            <p:ph type="title"/>
          </p:nvPr>
        </p:nvSpPr>
        <p:spPr>
          <a:xfrm>
            <a:off x="476250" y="104775"/>
            <a:ext cx="8229600" cy="457200"/>
          </a:xfrm>
        </p:spPr>
        <p:txBody>
          <a:bodyPr/>
          <a:lstStyle/>
          <a:p>
            <a:pPr eaLnBrk="1" hangingPunct="1"/>
            <a:r>
              <a:rPr lang="en-US" smtClean="0"/>
              <a:t>Targeted Banners</a:t>
            </a:r>
          </a:p>
        </p:txBody>
      </p:sp>
      <p:sp>
        <p:nvSpPr>
          <p:cNvPr id="29699" name="Slide Number Placeholder 5"/>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EF1F902F-0198-4CA3-A7D4-AFE6301FFC3B}" type="slidenum">
              <a:rPr lang="en-US" smtClean="0">
                <a:ea typeface="ＭＳ Ｐゴシック" pitchFamily="34" charset="-128"/>
              </a:rPr>
              <a:pPr/>
              <a:t>12</a:t>
            </a:fld>
            <a:endParaRPr lang="en-US" smtClean="0">
              <a:ea typeface="ＭＳ Ｐゴシック" pitchFamily="34" charset="-128"/>
            </a:endParaRPr>
          </a:p>
        </p:txBody>
      </p:sp>
      <p:sp>
        <p:nvSpPr>
          <p:cNvPr id="28680" name="Content Placeholder 7"/>
          <p:cNvSpPr>
            <a:spLocks noGrp="1"/>
          </p:cNvSpPr>
          <p:nvPr>
            <p:ph idx="1"/>
          </p:nvPr>
        </p:nvSpPr>
        <p:spPr>
          <a:xfrm>
            <a:off x="5170714" y="1513114"/>
            <a:ext cx="3516086" cy="4303486"/>
          </a:xfrm>
        </p:spPr>
        <p:txBody>
          <a:bodyPr/>
          <a:lstStyle/>
          <a:p>
            <a:pPr eaLnBrk="1" fontAlgn="auto" hangingPunct="1">
              <a:spcAft>
                <a:spcPts val="0"/>
              </a:spcAft>
              <a:buFont typeface="Century Gothic" pitchFamily="34" charset="0"/>
              <a:buNone/>
              <a:tabLst>
                <a:tab pos="0" algn="l"/>
              </a:tabLst>
              <a:defRPr/>
            </a:pPr>
            <a:r>
              <a:rPr lang="en-US" sz="1800" b="1" dirty="0" smtClean="0"/>
              <a:t>Pinpoint your Target Audience</a:t>
            </a:r>
          </a:p>
          <a:p>
            <a:pPr marL="744538" lvl="6">
              <a:buClr>
                <a:schemeClr val="accent1"/>
              </a:buClr>
              <a:buSzPct val="115000"/>
              <a:buFont typeface="Arial" pitchFamily="34" charset="0"/>
              <a:buBlip>
                <a:blip r:embed="rId3"/>
              </a:buBlip>
              <a:defRPr/>
            </a:pPr>
            <a:r>
              <a:rPr lang="en-US" sz="1800" dirty="0" smtClean="0">
                <a:solidFill>
                  <a:srgbClr val="49607C"/>
                </a:solidFill>
                <a:cs typeface="Arial" pitchFamily="34" charset="0"/>
              </a:rPr>
              <a:t>Travelers actively researching travel throughout your area</a:t>
            </a:r>
          </a:p>
          <a:p>
            <a:pPr marL="744538" lvl="6">
              <a:buClr>
                <a:schemeClr val="accent1"/>
              </a:buClr>
              <a:buSzPct val="115000"/>
              <a:buFont typeface="Arial" pitchFamily="34" charset="0"/>
              <a:buBlip>
                <a:blip r:embed="rId3"/>
              </a:buBlip>
              <a:defRPr/>
            </a:pPr>
            <a:r>
              <a:rPr lang="en-US" sz="1800" dirty="0" smtClean="0">
                <a:solidFill>
                  <a:srgbClr val="49607C"/>
                </a:solidFill>
                <a:cs typeface="Arial" pitchFamily="34" charset="0"/>
              </a:rPr>
              <a:t>Competitive destination marketing</a:t>
            </a:r>
          </a:p>
          <a:p>
            <a:pPr marL="744538" lvl="6">
              <a:buClr>
                <a:schemeClr val="accent1"/>
              </a:buClr>
              <a:buSzPct val="115000"/>
              <a:buFont typeface="Arial" pitchFamily="34" charset="0"/>
              <a:buBlip>
                <a:blip r:embed="rId3"/>
              </a:buBlip>
              <a:defRPr/>
            </a:pPr>
            <a:r>
              <a:rPr lang="en-US" sz="1800" dirty="0" smtClean="0">
                <a:solidFill>
                  <a:srgbClr val="49607C"/>
                </a:solidFill>
                <a:cs typeface="Arial" pitchFamily="34" charset="0"/>
              </a:rPr>
              <a:t>IP-target feeder/drive markets</a:t>
            </a:r>
          </a:p>
          <a:p>
            <a:pPr marL="744538" lvl="6">
              <a:buClr>
                <a:schemeClr val="accent1"/>
              </a:buClr>
              <a:buSzPct val="115000"/>
              <a:buFont typeface="Arial" pitchFamily="34" charset="0"/>
              <a:buBlip>
                <a:blip r:embed="rId3"/>
              </a:buBlip>
              <a:defRPr/>
            </a:pPr>
            <a:endParaRPr lang="en-US" sz="1800" dirty="0" smtClean="0">
              <a:solidFill>
                <a:srgbClr val="49607C"/>
              </a:solidFill>
              <a:cs typeface="Arial" pitchFamily="34" charset="0"/>
            </a:endParaRPr>
          </a:p>
          <a:p>
            <a:pPr marL="0" indent="0" eaLnBrk="1" fontAlgn="auto" hangingPunct="1">
              <a:spcAft>
                <a:spcPts val="0"/>
              </a:spcAft>
              <a:buFontTx/>
              <a:buNone/>
              <a:tabLst>
                <a:tab pos="0" algn="l"/>
              </a:tabLst>
              <a:defRPr/>
            </a:pPr>
            <a:r>
              <a:rPr lang="en-US" sz="1800" b="1" dirty="0" smtClean="0"/>
              <a:t>Placements</a:t>
            </a:r>
          </a:p>
          <a:p>
            <a:pPr marL="744538" lvl="6">
              <a:buClr>
                <a:schemeClr val="accent1"/>
              </a:buClr>
              <a:buSzPct val="115000"/>
              <a:buFont typeface="Arial" pitchFamily="34" charset="0"/>
              <a:buBlip>
                <a:blip r:embed="rId3"/>
              </a:buBlip>
              <a:defRPr/>
            </a:pPr>
            <a:r>
              <a:rPr lang="en-US" sz="1800" dirty="0" smtClean="0">
                <a:solidFill>
                  <a:srgbClr val="49607C"/>
                </a:solidFill>
                <a:cs typeface="Arial" pitchFamily="34" charset="0"/>
              </a:rPr>
              <a:t>Standard IAB: 300x250, 728x90 and 160x600</a:t>
            </a:r>
          </a:p>
          <a:p>
            <a:pPr marL="744538" lvl="6">
              <a:buClr>
                <a:srgbClr val="498D30"/>
              </a:buClr>
              <a:buSzPct val="115000"/>
              <a:buFont typeface="Arial" pitchFamily="34" charset="0"/>
              <a:buBlip>
                <a:blip r:embed="rId3"/>
              </a:buBlip>
              <a:defRPr/>
            </a:pPr>
            <a:r>
              <a:rPr lang="en-US" sz="1800" dirty="0" smtClean="0">
                <a:solidFill>
                  <a:srgbClr val="49607C"/>
                </a:solidFill>
                <a:cs typeface="Arial" pitchFamily="34" charset="0"/>
              </a:rPr>
              <a:t>Rich Media capabilities</a:t>
            </a:r>
            <a:endParaRPr lang="en-US" sz="1200" dirty="0" smtClean="0">
              <a:solidFill>
                <a:srgbClr val="49607C"/>
              </a:solidFill>
              <a:cs typeface="Arial" pitchFamily="34" charset="0"/>
            </a:endParaRPr>
          </a:p>
          <a:p>
            <a:pPr eaLnBrk="1" hangingPunct="1">
              <a:defRPr/>
            </a:pPr>
            <a:endParaRPr lang="en-US" sz="1800" dirty="0" smtClean="0">
              <a:solidFill>
                <a:srgbClr val="000000"/>
              </a:solidFill>
            </a:endParaRPr>
          </a:p>
          <a:p>
            <a:pPr eaLnBrk="1" hangingPunct="1">
              <a:defRPr/>
            </a:pPr>
            <a:endParaRPr lang="en-US" sz="1800" dirty="0" smtClean="0">
              <a:solidFill>
                <a:srgbClr val="000000"/>
              </a:solidFill>
            </a:endParaRPr>
          </a:p>
        </p:txBody>
      </p:sp>
      <p:grpSp>
        <p:nvGrpSpPr>
          <p:cNvPr id="29701" name="Group 10"/>
          <p:cNvGrpSpPr>
            <a:grpSpLocks/>
          </p:cNvGrpSpPr>
          <p:nvPr/>
        </p:nvGrpSpPr>
        <p:grpSpPr bwMode="auto">
          <a:xfrm>
            <a:off x="192088" y="731838"/>
            <a:ext cx="4843462" cy="5673725"/>
            <a:chOff x="328348" y="708731"/>
            <a:chExt cx="4842366" cy="5674634"/>
          </a:xfrm>
        </p:grpSpPr>
        <p:pic>
          <p:nvPicPr>
            <p:cNvPr id="2051" name="Picture 3"/>
            <p:cNvPicPr>
              <a:picLocks noChangeAspect="1" noChangeArrowheads="1"/>
            </p:cNvPicPr>
            <p:nvPr/>
          </p:nvPicPr>
          <p:blipFill>
            <a:blip r:embed="rId4" cstate="print"/>
            <a:srcRect/>
            <a:stretch>
              <a:fillRect/>
            </a:stretch>
          </p:blipFill>
          <p:spPr bwMode="auto">
            <a:xfrm>
              <a:off x="328348" y="708731"/>
              <a:ext cx="4842366" cy="5674634"/>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29704" name="Picture 2"/>
            <p:cNvPicPr>
              <a:picLocks noChangeAspect="1" noChangeArrowheads="1"/>
            </p:cNvPicPr>
            <p:nvPr/>
          </p:nvPicPr>
          <p:blipFill>
            <a:blip r:embed="rId5" cstate="print"/>
            <a:srcRect/>
            <a:stretch>
              <a:fillRect/>
            </a:stretch>
          </p:blipFill>
          <p:spPr bwMode="auto">
            <a:xfrm>
              <a:off x="3616679" y="3144029"/>
              <a:ext cx="1544135" cy="1326372"/>
            </a:xfrm>
            <a:prstGeom prst="rect">
              <a:avLst/>
            </a:prstGeom>
            <a:noFill/>
            <a:ln w="9525">
              <a:noFill/>
              <a:miter lim="800000"/>
              <a:headEnd/>
              <a:tailEnd/>
            </a:ln>
          </p:spPr>
        </p:pic>
      </p:grpSp>
      <p:sp>
        <p:nvSpPr>
          <p:cNvPr id="12" name="Rectangle 11"/>
          <p:cNvSpPr/>
          <p:nvPr/>
        </p:nvSpPr>
        <p:spPr>
          <a:xfrm>
            <a:off x="3481388" y="3167063"/>
            <a:ext cx="1544637" cy="1325562"/>
          </a:xfrm>
          <a:prstGeom prst="rect">
            <a:avLst/>
          </a:prstGeom>
          <a:noFill/>
          <a:ln w="44450">
            <a:solidFill>
              <a:srgbClr val="FF0000"/>
            </a:solid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DART Statistics on Banner CTR</a:t>
            </a:r>
          </a:p>
        </p:txBody>
      </p:sp>
      <p:sp>
        <p:nvSpPr>
          <p:cNvPr id="30723" name="Slide Number Placeholder 4"/>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D55D0634-6FBF-4E84-9956-CB7B216A0245}" type="slidenum">
              <a:rPr lang="en-US" smtClean="0">
                <a:ea typeface="ＭＳ Ｐゴシック" pitchFamily="34" charset="-128"/>
              </a:rPr>
              <a:pPr/>
              <a:t>13</a:t>
            </a:fld>
            <a:endParaRPr lang="en-US" smtClean="0">
              <a:ea typeface="ＭＳ Ｐゴシック" pitchFamily="34" charset="-128"/>
            </a:endParaRPr>
          </a:p>
        </p:txBody>
      </p:sp>
      <p:pic>
        <p:nvPicPr>
          <p:cNvPr id="30724" name="Picture 1"/>
          <p:cNvPicPr>
            <a:picLocks noChangeAspect="1" noChangeArrowheads="1"/>
          </p:cNvPicPr>
          <p:nvPr/>
        </p:nvPicPr>
        <p:blipFill>
          <a:blip r:embed="rId3" cstate="print"/>
          <a:srcRect/>
          <a:stretch>
            <a:fillRect/>
          </a:stretch>
        </p:blipFill>
        <p:spPr bwMode="auto">
          <a:xfrm>
            <a:off x="827088" y="1447800"/>
            <a:ext cx="7980362" cy="4452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28663" y="1076325"/>
            <a:ext cx="8229600" cy="5362575"/>
          </a:xfrm>
        </p:spPr>
        <p:txBody>
          <a:bodyPr/>
          <a:lstStyle/>
          <a:p>
            <a:pPr eaLnBrk="1" hangingPunct="1">
              <a:buFontTx/>
              <a:buNone/>
              <a:defRPr/>
            </a:pPr>
            <a:r>
              <a:rPr lang="en-US" sz="1400" b="1" dirty="0" smtClean="0"/>
              <a:t>     </a:t>
            </a:r>
            <a:r>
              <a:rPr lang="en-US" b="1" dirty="0" smtClean="0"/>
              <a:t>iProspect’s “Search Engine Marketing and Online Display Advertising Integration Study,” conducted by Forrester Consulting </a:t>
            </a:r>
          </a:p>
          <a:p>
            <a:pPr eaLnBrk="1" hangingPunct="1">
              <a:buFontTx/>
              <a:buNone/>
              <a:defRPr/>
            </a:pPr>
            <a:r>
              <a:rPr lang="en-US" sz="2000" b="1" i="1" dirty="0" smtClean="0">
                <a:solidFill>
                  <a:schemeClr val="accent1">
                    <a:lumMod val="75000"/>
                  </a:schemeClr>
                </a:solidFill>
              </a:rPr>
              <a:t>	“This study speaks to the power of display to drive search, and it demonstrates search’s ability to boost the effectiveness of display.” </a:t>
            </a:r>
          </a:p>
          <a:p>
            <a:pPr eaLnBrk="1" hangingPunct="1">
              <a:buFontTx/>
              <a:buNone/>
              <a:defRPr/>
            </a:pPr>
            <a:endParaRPr lang="en-US" sz="2800" dirty="0" smtClean="0"/>
          </a:p>
          <a:p>
            <a:pPr eaLnBrk="1" hangingPunct="1">
              <a:defRPr/>
            </a:pPr>
            <a:r>
              <a:rPr lang="en-US" sz="1800" dirty="0" smtClean="0"/>
              <a:t>More than half of internet users (52%) actively respond to display advertising on ad-supported websites</a:t>
            </a:r>
          </a:p>
          <a:p>
            <a:pPr eaLnBrk="1" hangingPunct="1">
              <a:defRPr/>
            </a:pPr>
            <a:endParaRPr lang="en-US" sz="1800" dirty="0" smtClean="0"/>
          </a:p>
          <a:p>
            <a:pPr eaLnBrk="1" hangingPunct="1">
              <a:defRPr/>
            </a:pPr>
            <a:r>
              <a:rPr lang="en-US" sz="1800" dirty="0" smtClean="0"/>
              <a:t>Internet users initially respond to online display advertising as follows:</a:t>
            </a:r>
          </a:p>
          <a:p>
            <a:pPr lvl="1" eaLnBrk="1" hangingPunct="1">
              <a:defRPr/>
            </a:pPr>
            <a:r>
              <a:rPr lang="en-US" sz="1400" dirty="0" smtClean="0"/>
              <a:t>27% respond by searching for the product, brand, or company by launching a search on a search engine. </a:t>
            </a:r>
          </a:p>
          <a:p>
            <a:pPr lvl="1" eaLnBrk="1" hangingPunct="1">
              <a:defRPr/>
            </a:pPr>
            <a:r>
              <a:rPr lang="en-US" sz="1400" dirty="0" smtClean="0"/>
              <a:t>21% respond by typing the company web address into their browser and directly navigating to the website. </a:t>
            </a:r>
          </a:p>
          <a:p>
            <a:pPr lvl="1" eaLnBrk="1" hangingPunct="1">
              <a:defRPr/>
            </a:pPr>
            <a:r>
              <a:rPr lang="en-US" sz="1400" dirty="0" smtClean="0"/>
              <a:t>9% respond by investigating the product, brand, or company through social media venues. </a:t>
            </a:r>
          </a:p>
          <a:p>
            <a:pPr eaLnBrk="1" hangingPunct="1">
              <a:defRPr/>
            </a:pPr>
            <a:endParaRPr lang="en-US" sz="1400" dirty="0" smtClean="0"/>
          </a:p>
          <a:p>
            <a:pPr eaLnBrk="1" hangingPunct="1">
              <a:defRPr/>
            </a:pPr>
            <a:endParaRPr lang="en-US" sz="1100" b="1" dirty="0" smtClean="0"/>
          </a:p>
        </p:txBody>
      </p:sp>
      <p:sp>
        <p:nvSpPr>
          <p:cNvPr id="31747" name="Title 1"/>
          <p:cNvSpPr>
            <a:spLocks noGrp="1"/>
          </p:cNvSpPr>
          <p:nvPr>
            <p:ph type="title"/>
          </p:nvPr>
        </p:nvSpPr>
        <p:spPr>
          <a:xfrm>
            <a:off x="468313" y="104775"/>
            <a:ext cx="8229600" cy="619125"/>
          </a:xfrm>
        </p:spPr>
        <p:txBody>
          <a:bodyPr/>
          <a:lstStyle/>
          <a:p>
            <a:pPr eaLnBrk="1" hangingPunct="1"/>
            <a:r>
              <a:rPr lang="en-US" smtClean="0"/>
              <a:t>Banner Effectiveness</a:t>
            </a:r>
          </a:p>
        </p:txBody>
      </p:sp>
      <p:sp>
        <p:nvSpPr>
          <p:cNvPr id="31748" name="Slide Number Placeholder 4"/>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137B85B7-94AD-4521-B7AE-F4DC95343A7F}" type="slidenum">
              <a:rPr lang="en-US" smtClean="0">
                <a:ea typeface="ＭＳ Ｐゴシック" pitchFamily="34" charset="-128"/>
              </a:rPr>
              <a:pPr/>
              <a:t>14</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p:txBody>
          <a:bodyPr/>
          <a:lstStyle/>
          <a:p>
            <a:pPr eaLnBrk="1" hangingPunct="1"/>
            <a:r>
              <a:rPr lang="en-US" smtClean="0"/>
              <a:t>Purchase Funnel</a:t>
            </a:r>
          </a:p>
        </p:txBody>
      </p:sp>
      <p:sp>
        <p:nvSpPr>
          <p:cNvPr id="32771" name="Content Placeholder 7"/>
          <p:cNvSpPr>
            <a:spLocks noGrp="1"/>
          </p:cNvSpPr>
          <p:nvPr>
            <p:ph sz="quarter" idx="11"/>
          </p:nvPr>
        </p:nvSpPr>
        <p:spPr/>
        <p:txBody>
          <a:bodyPr/>
          <a:lstStyle/>
          <a:p>
            <a:pPr algn="ctr" eaLnBrk="1" hangingPunct="1"/>
            <a:r>
              <a:rPr lang="en-US" b="1" smtClean="0"/>
              <a:t>Display works on all stages of the funnel</a:t>
            </a:r>
          </a:p>
        </p:txBody>
      </p:sp>
      <p:sp>
        <p:nvSpPr>
          <p:cNvPr id="32772" name="Slide Number Placeholder 2"/>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B7B03BB7-F7EF-407D-9D9E-13913D9C0403}" type="slidenum">
              <a:rPr lang="en-US" smtClean="0">
                <a:ea typeface="ＭＳ Ｐゴシック" pitchFamily="34" charset="-128"/>
              </a:rPr>
              <a:pPr/>
              <a:t>15</a:t>
            </a:fld>
            <a:endParaRPr lang="en-US" smtClean="0">
              <a:ea typeface="ＭＳ Ｐゴシック" pitchFamily="34" charset="-128"/>
            </a:endParaRPr>
          </a:p>
        </p:txBody>
      </p:sp>
      <p:sp>
        <p:nvSpPr>
          <p:cNvPr id="32773" name="Footer Placeholder 4"/>
          <p:cNvSpPr>
            <a:spLocks noGrp="1"/>
          </p:cNvSpPr>
          <p:nvPr>
            <p:ph type="ftr" sz="quarter" idx="13"/>
          </p:nvPr>
        </p:nvSpPr>
        <p:spPr bwMode="auto">
          <a:xfrm>
            <a:off x="468313" y="6238875"/>
            <a:ext cx="2895600" cy="365125"/>
          </a:xfrm>
          <a:noFill/>
          <a:ln>
            <a:miter lim="800000"/>
            <a:headEnd/>
            <a:tailEnd/>
          </a:ln>
        </p:spPr>
        <p:txBody>
          <a:bodyPr wrap="square" numCol="1" compatLnSpc="1">
            <a:prstTxWarp prst="textNoShape">
              <a:avLst/>
            </a:prstTxWarp>
          </a:bodyPr>
          <a:lstStyle/>
          <a:p>
            <a:r>
              <a:rPr smtClean="0">
                <a:ea typeface="ＭＳ Ｐゴシック" pitchFamily="34" charset="-128"/>
              </a:rPr>
              <a:t>“Eyeblaster- Search &amp; Display: Reach Beyond the Keyword”</a:t>
            </a:r>
          </a:p>
        </p:txBody>
      </p:sp>
      <p:sp>
        <p:nvSpPr>
          <p:cNvPr id="12" name="TextBox 11"/>
          <p:cNvSpPr txBox="1"/>
          <p:nvPr/>
        </p:nvSpPr>
        <p:spPr>
          <a:xfrm>
            <a:off x="5648325" y="1828800"/>
            <a:ext cx="2336800" cy="4760913"/>
          </a:xfrm>
          <a:prstGeom prst="rect">
            <a:avLst/>
          </a:prstGeom>
          <a:noFill/>
        </p:spPr>
        <p:txBody>
          <a:bodyPr lIns="0" tIns="0" rIns="0" bIns="0" anchor="ctr"/>
          <a:lstStyle/>
          <a:p>
            <a:pPr marL="228600" indent="-228600">
              <a:buClr>
                <a:schemeClr val="accent1"/>
              </a:buClr>
              <a:buFontTx/>
              <a:buBlip>
                <a:blip r:embed="rId3"/>
              </a:buBlip>
              <a:defRPr/>
            </a:pPr>
            <a:r>
              <a:rPr lang="en-US" dirty="0">
                <a:solidFill>
                  <a:srgbClr val="49607C"/>
                </a:solidFill>
                <a:latin typeface="+mj-lt"/>
                <a:ea typeface="ＭＳ Ｐゴシック" charset="-128"/>
              </a:rPr>
              <a:t>Advertisers who use display advertising to extend their reach beyond search receive the overwhelming majority of their conversions as a result of display advertising.</a:t>
            </a:r>
          </a:p>
          <a:p>
            <a:pPr marL="228600" indent="-228600">
              <a:buClr>
                <a:schemeClr val="accent1"/>
              </a:buClr>
              <a:defRPr/>
            </a:pPr>
            <a:endParaRPr lang="en-US" dirty="0">
              <a:solidFill>
                <a:srgbClr val="49607C"/>
              </a:solidFill>
              <a:latin typeface="+mj-lt"/>
              <a:ea typeface="ＭＳ Ｐゴシック" charset="-128"/>
            </a:endParaRPr>
          </a:p>
          <a:p>
            <a:pPr marL="228600" indent="-228600">
              <a:buClr>
                <a:schemeClr val="accent1"/>
              </a:buClr>
              <a:buFontTx/>
              <a:buBlip>
                <a:blip r:embed="rId3"/>
              </a:buBlip>
              <a:defRPr/>
            </a:pPr>
            <a:r>
              <a:rPr lang="en-US" dirty="0">
                <a:solidFill>
                  <a:srgbClr val="49607C"/>
                </a:solidFill>
                <a:latin typeface="+mj-lt"/>
                <a:ea typeface="ＭＳ Ｐゴシック" charset="-128"/>
              </a:rPr>
              <a:t>Search does not bring new prospects into the funnel but rather moves existing ones through</a:t>
            </a:r>
          </a:p>
          <a:p>
            <a:pPr>
              <a:defRPr/>
            </a:pPr>
            <a:endParaRPr lang="en-US" sz="1400" dirty="0">
              <a:solidFill>
                <a:srgbClr val="49607C"/>
              </a:solidFill>
              <a:latin typeface="+mn-lt"/>
              <a:ea typeface="ＭＳ Ｐゴシック" charset="-128"/>
            </a:endParaRPr>
          </a:p>
          <a:p>
            <a:pPr>
              <a:defRPr/>
            </a:pPr>
            <a:r>
              <a:rPr lang="en-US" sz="1200" b="1" i="1" dirty="0">
                <a:solidFill>
                  <a:srgbClr val="49607C"/>
                </a:solidFill>
                <a:latin typeface="+mj-lt"/>
                <a:ea typeface="ＭＳ Ｐゴシック" charset="-128"/>
              </a:rPr>
              <a:t>Source: “Eyeblaster- Search &amp; Display: Reach Beyond the Keyword”… Published  in February 2010</a:t>
            </a:r>
          </a:p>
        </p:txBody>
      </p:sp>
      <p:pic>
        <p:nvPicPr>
          <p:cNvPr id="32775" name="Picture 2"/>
          <p:cNvPicPr>
            <a:picLocks noGrp="1" noChangeAspect="1" noChangeArrowheads="1"/>
          </p:cNvPicPr>
          <p:nvPr>
            <p:ph idx="1"/>
          </p:nvPr>
        </p:nvPicPr>
        <p:blipFill>
          <a:blip r:embed="rId4" cstate="print"/>
          <a:srcRect/>
          <a:stretch>
            <a:fillRect/>
          </a:stretch>
        </p:blipFill>
        <p:spPr>
          <a:xfrm>
            <a:off x="804863" y="1828800"/>
            <a:ext cx="3386137" cy="428307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721225" y="831850"/>
            <a:ext cx="4225925" cy="564832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33795" name="Title 87"/>
          <p:cNvSpPr>
            <a:spLocks noGrp="1"/>
          </p:cNvSpPr>
          <p:nvPr>
            <p:ph type="title"/>
          </p:nvPr>
        </p:nvSpPr>
        <p:spPr/>
        <p:txBody>
          <a:bodyPr/>
          <a:lstStyle/>
          <a:p>
            <a:pPr eaLnBrk="1" hangingPunct="1"/>
            <a:r>
              <a:rPr lang="en-US" smtClean="0"/>
              <a:t>Beyond the Click</a:t>
            </a:r>
          </a:p>
        </p:txBody>
      </p:sp>
      <p:sp>
        <p:nvSpPr>
          <p:cNvPr id="33796" name="Slide Number Placeholder 86"/>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4EB84E95-C499-41BD-8AE3-DA77335E8E04}" type="slidenum">
              <a:rPr lang="en-US" smtClean="0">
                <a:ea typeface="ＭＳ Ｐゴシック" pitchFamily="34" charset="-128"/>
              </a:rPr>
              <a:pPr/>
              <a:t>16</a:t>
            </a:fld>
            <a:endParaRPr lang="en-US" smtClean="0">
              <a:ea typeface="ＭＳ Ｐゴシック" pitchFamily="34" charset="-128"/>
            </a:endParaRPr>
          </a:p>
        </p:txBody>
      </p:sp>
      <p:sp>
        <p:nvSpPr>
          <p:cNvPr id="8" name="Content Placeholder 2"/>
          <p:cNvSpPr>
            <a:spLocks noGrp="1"/>
          </p:cNvSpPr>
          <p:nvPr>
            <p:ph sz="half" idx="1"/>
          </p:nvPr>
        </p:nvSpPr>
        <p:spPr>
          <a:xfrm>
            <a:off x="383826" y="2264229"/>
            <a:ext cx="4165600" cy="5066071"/>
          </a:xfrm>
        </p:spPr>
        <p:txBody>
          <a:bodyPr rtlCol="0">
            <a:noAutofit/>
          </a:bodyPr>
          <a:lstStyle/>
          <a:p>
            <a:pPr eaLnBrk="1" fontAlgn="auto" hangingPunct="1">
              <a:spcAft>
                <a:spcPts val="0"/>
              </a:spcAft>
              <a:buFont typeface="Century Gothic" pitchFamily="34" charset="0"/>
              <a:buNone/>
              <a:tabLst>
                <a:tab pos="0" algn="l"/>
              </a:tabLst>
              <a:defRPr/>
            </a:pPr>
            <a:r>
              <a:rPr lang="en-US" sz="1800" b="1" dirty="0" smtClean="0"/>
              <a:t>Commerce Links on TripAdvisor</a:t>
            </a:r>
          </a:p>
          <a:p>
            <a:pPr marL="744538" lvl="6">
              <a:buClr>
                <a:schemeClr val="accent1"/>
              </a:buClr>
              <a:buSzPct val="115000"/>
              <a:buFont typeface="Arial" pitchFamily="34" charset="0"/>
              <a:buBlip>
                <a:blip r:embed="rId4"/>
              </a:buBlip>
              <a:defRPr/>
            </a:pPr>
            <a:r>
              <a:rPr lang="en-US" sz="1600" dirty="0" smtClean="0">
                <a:solidFill>
                  <a:srgbClr val="49607C"/>
                </a:solidFill>
                <a:cs typeface="Arial" pitchFamily="34" charset="0"/>
              </a:rPr>
              <a:t>Check Rates</a:t>
            </a:r>
          </a:p>
          <a:p>
            <a:pPr marL="744538" lvl="6">
              <a:buClr>
                <a:schemeClr val="accent1"/>
              </a:buClr>
              <a:buSzPct val="115000"/>
              <a:buFont typeface="Arial" pitchFamily="34" charset="0"/>
              <a:buBlip>
                <a:blip r:embed="rId4"/>
              </a:buBlip>
              <a:defRPr/>
            </a:pPr>
            <a:r>
              <a:rPr lang="en-US" sz="1600" dirty="0" smtClean="0">
                <a:solidFill>
                  <a:srgbClr val="49607C"/>
                </a:solidFill>
                <a:cs typeface="Arial" pitchFamily="34" charset="0"/>
              </a:rPr>
              <a:t>Text Links</a:t>
            </a:r>
          </a:p>
          <a:p>
            <a:pPr marL="287338" lvl="5">
              <a:buClr>
                <a:schemeClr val="accent1"/>
              </a:buClr>
              <a:buSzPct val="115000"/>
              <a:buFont typeface="Arial" pitchFamily="34" charset="0"/>
              <a:buNone/>
              <a:defRPr/>
            </a:pPr>
            <a:endParaRPr lang="en-US" sz="1600" dirty="0" smtClean="0">
              <a:solidFill>
                <a:srgbClr val="49607C"/>
              </a:solidFill>
              <a:cs typeface="Arial" pitchFamily="34" charset="0"/>
            </a:endParaRPr>
          </a:p>
          <a:p>
            <a:pPr marL="287338" lvl="5">
              <a:buClr>
                <a:schemeClr val="accent1"/>
              </a:buClr>
              <a:buSzPct val="115000"/>
              <a:buFont typeface="Arial" pitchFamily="34" charset="0"/>
              <a:buNone/>
              <a:defRPr/>
            </a:pPr>
            <a:r>
              <a:rPr lang="en-US" sz="1800" b="1" dirty="0" smtClean="0">
                <a:solidFill>
                  <a:srgbClr val="49607C"/>
                </a:solidFill>
                <a:cs typeface="Arial" pitchFamily="34" charset="0"/>
              </a:rPr>
              <a:t>Case Study:  </a:t>
            </a:r>
          </a:p>
          <a:p>
            <a:pPr marL="744538" lvl="6">
              <a:buClr>
                <a:schemeClr val="accent1"/>
              </a:buClr>
              <a:buSzPct val="115000"/>
              <a:buFont typeface="Arial" pitchFamily="34" charset="0"/>
              <a:buBlip>
                <a:blip r:embed="rId4"/>
              </a:buBlip>
              <a:defRPr/>
            </a:pPr>
            <a:r>
              <a:rPr lang="en-US" sz="1600" dirty="0" smtClean="0">
                <a:solidFill>
                  <a:srgbClr val="49607C"/>
                </a:solidFill>
                <a:cs typeface="Arial" pitchFamily="34" charset="0"/>
              </a:rPr>
              <a:t>Targeted Banners to a pool of TA users who were researching the DMO’s surrounding area (not their destination)</a:t>
            </a:r>
          </a:p>
          <a:p>
            <a:pPr marL="744538" lvl="6">
              <a:buClr>
                <a:schemeClr val="accent1"/>
              </a:buClr>
              <a:buSzPct val="115000"/>
              <a:buFont typeface="Arial" pitchFamily="34" charset="0"/>
              <a:buBlip>
                <a:blip r:embed="rId4"/>
              </a:buBlip>
              <a:defRPr/>
            </a:pPr>
            <a:r>
              <a:rPr lang="en-US" sz="1600" dirty="0" smtClean="0">
                <a:solidFill>
                  <a:srgbClr val="49607C"/>
                </a:solidFill>
                <a:cs typeface="Arial" pitchFamily="34" charset="0"/>
              </a:rPr>
              <a:t>Commerce Links within the DMO’s channel experienced an average 3% lift, when compared to readers not exposed to their banners</a:t>
            </a:r>
          </a:p>
          <a:p>
            <a:pPr marL="744538" lvl="6">
              <a:buClr>
                <a:schemeClr val="accent1"/>
              </a:buClr>
              <a:buSzPct val="115000"/>
              <a:buFont typeface="Arial" pitchFamily="34" charset="0"/>
              <a:buBlip>
                <a:blip r:embed="rId4"/>
              </a:buBlip>
              <a:defRPr/>
            </a:pPr>
            <a:endParaRPr lang="en-US" sz="1600" dirty="0" smtClean="0">
              <a:solidFill>
                <a:srgbClr val="49607C"/>
              </a:solidFill>
              <a:cs typeface="Arial" pitchFamily="34" charset="0"/>
            </a:endParaRPr>
          </a:p>
          <a:p>
            <a:pPr marL="287338" lvl="5">
              <a:buClr>
                <a:schemeClr val="accent1"/>
              </a:buClr>
              <a:buSzPct val="115000"/>
              <a:buFont typeface="Arial" pitchFamily="34" charset="0"/>
              <a:buNone/>
              <a:defRPr/>
            </a:pPr>
            <a:r>
              <a:rPr lang="en-US" sz="1800" b="1" dirty="0" smtClean="0">
                <a:solidFill>
                  <a:srgbClr val="49607C"/>
                </a:solidFill>
                <a:cs typeface="Arial" pitchFamily="34" charset="0"/>
              </a:rPr>
              <a:t>Virginia Channel Commerce Links</a:t>
            </a:r>
          </a:p>
          <a:p>
            <a:pPr marL="744538" lvl="6">
              <a:buClr>
                <a:schemeClr val="accent1"/>
              </a:buClr>
              <a:buSzPct val="115000"/>
              <a:buFont typeface="Arial" pitchFamily="34" charset="0"/>
              <a:buBlip>
                <a:blip r:embed="rId4"/>
              </a:buBlip>
              <a:defRPr/>
            </a:pPr>
            <a:r>
              <a:rPr lang="en-US" sz="1600" dirty="0" smtClean="0">
                <a:solidFill>
                  <a:srgbClr val="49607C"/>
                </a:solidFill>
                <a:cs typeface="Arial" pitchFamily="34" charset="0"/>
              </a:rPr>
              <a:t>943,000 clicks in July 2010</a:t>
            </a:r>
          </a:p>
          <a:p>
            <a:pPr marL="287338" lvl="5">
              <a:buClr>
                <a:schemeClr val="accent1"/>
              </a:buClr>
              <a:buSzPct val="115000"/>
              <a:buFont typeface="Arial" pitchFamily="34" charset="0"/>
              <a:buNone/>
              <a:defRPr/>
            </a:pPr>
            <a:endParaRPr lang="en-US" sz="1600" dirty="0" smtClean="0">
              <a:solidFill>
                <a:srgbClr val="49607C"/>
              </a:solidFill>
              <a:cs typeface="Arial" pitchFamily="34" charset="0"/>
            </a:endParaRPr>
          </a:p>
          <a:p>
            <a:pPr marL="744538" lvl="6">
              <a:buClr>
                <a:schemeClr val="accent1"/>
              </a:buClr>
              <a:buSzPct val="115000"/>
              <a:buFont typeface="Arial" pitchFamily="34" charset="0"/>
              <a:buBlip>
                <a:blip r:embed="rId4"/>
              </a:buBlip>
              <a:defRPr/>
            </a:pPr>
            <a:endParaRPr lang="en-US" sz="1600" dirty="0" smtClean="0">
              <a:solidFill>
                <a:srgbClr val="49607C"/>
              </a:solidFill>
              <a:cs typeface="Arial" pitchFamily="34" charset="0"/>
            </a:endParaRPr>
          </a:p>
          <a:p>
            <a:pPr marL="744538" lvl="6">
              <a:buClr>
                <a:schemeClr val="accent1"/>
              </a:buClr>
              <a:buSzPct val="115000"/>
              <a:buFont typeface="Arial" pitchFamily="34" charset="0"/>
              <a:buBlip>
                <a:blip r:embed="rId4"/>
              </a:buBlip>
              <a:defRPr/>
            </a:pPr>
            <a:endParaRPr lang="en-US" sz="1600" dirty="0" smtClean="0">
              <a:solidFill>
                <a:srgbClr val="49607C"/>
              </a:solidFill>
              <a:cs typeface="Arial" pitchFamily="34" charset="0"/>
            </a:endParaRPr>
          </a:p>
          <a:p>
            <a:pPr marL="744538" lvl="6">
              <a:buClr>
                <a:schemeClr val="accent1"/>
              </a:buClr>
              <a:buSzPct val="115000"/>
              <a:buFont typeface="Arial" pitchFamily="34" charset="0"/>
              <a:buNone/>
              <a:defRPr/>
            </a:pPr>
            <a:r>
              <a:rPr lang="en-US" dirty="0" smtClean="0">
                <a:solidFill>
                  <a:srgbClr val="49607C"/>
                </a:solidFill>
                <a:cs typeface="Arial" pitchFamily="34" charset="0"/>
              </a:rPr>
              <a:t/>
            </a:r>
            <a:br>
              <a:rPr lang="en-US" dirty="0" smtClean="0">
                <a:solidFill>
                  <a:srgbClr val="49607C"/>
                </a:solidFill>
                <a:cs typeface="Arial" pitchFamily="34" charset="0"/>
              </a:rPr>
            </a:br>
            <a:endParaRPr lang="en-US" dirty="0" smtClean="0">
              <a:solidFill>
                <a:srgbClr val="49607C"/>
              </a:solidFill>
              <a:cs typeface="Arial" pitchFamily="34" charset="0"/>
            </a:endParaRPr>
          </a:p>
          <a:p>
            <a:pPr marL="515938" lvl="6" indent="228600">
              <a:buClr>
                <a:schemeClr val="accent1"/>
              </a:buClr>
              <a:buSzPct val="115000"/>
              <a:buFont typeface="Arial" pitchFamily="34" charset="0"/>
              <a:buBlip>
                <a:blip r:embed="rId4"/>
              </a:buBlip>
              <a:defRPr/>
            </a:pPr>
            <a:endParaRPr lang="en-US" dirty="0" smtClean="0">
              <a:solidFill>
                <a:srgbClr val="49607C"/>
              </a:solidFill>
              <a:cs typeface="Arial" pitchFamily="34" charset="0"/>
            </a:endParaRPr>
          </a:p>
        </p:txBody>
      </p:sp>
      <p:sp>
        <p:nvSpPr>
          <p:cNvPr id="10" name="Down Arrow 9"/>
          <p:cNvSpPr/>
          <p:nvPr/>
        </p:nvSpPr>
        <p:spPr>
          <a:xfrm flipH="1">
            <a:off x="7358063" y="2320925"/>
            <a:ext cx="555625" cy="544513"/>
          </a:xfrm>
          <a:prstGeom prst="downArrow">
            <a:avLst/>
          </a:prstGeom>
          <a:solidFill>
            <a:srgbClr val="C00000"/>
          </a:solidFill>
          <a:ln w="12700">
            <a:no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rot="5400000" flipH="1">
            <a:off x="6641306" y="1924845"/>
            <a:ext cx="555625" cy="544512"/>
          </a:xfrm>
          <a:prstGeom prst="downArrow">
            <a:avLst/>
          </a:prstGeom>
          <a:solidFill>
            <a:srgbClr val="C00000"/>
          </a:solidFill>
          <a:ln w="12700">
            <a:no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p:txBody>
          <a:bodyPr/>
          <a:lstStyle/>
          <a:p>
            <a:pPr eaLnBrk="1" hangingPunct="1"/>
            <a:r>
              <a:rPr lang="en-US" smtClean="0">
                <a:solidFill>
                  <a:srgbClr val="FFFFFF"/>
                </a:solidFill>
              </a:rPr>
              <a:t>Tourism Sponsorship</a:t>
            </a:r>
          </a:p>
        </p:txBody>
      </p:sp>
      <p:sp>
        <p:nvSpPr>
          <p:cNvPr id="6147" name="Content Placeholder 2"/>
          <p:cNvSpPr>
            <a:spLocks noGrp="1"/>
          </p:cNvSpPr>
          <p:nvPr>
            <p:ph sz="half" idx="1"/>
          </p:nvPr>
        </p:nvSpPr>
        <p:spPr>
          <a:xfrm>
            <a:off x="4136570" y="1214846"/>
            <a:ext cx="4776771" cy="4918525"/>
          </a:xfrm>
        </p:spPr>
        <p:txBody>
          <a:bodyPr rtlCol="0">
            <a:noAutofit/>
          </a:bodyPr>
          <a:lstStyle/>
          <a:p>
            <a:pPr eaLnBrk="1" fontAlgn="auto" hangingPunct="1">
              <a:spcAft>
                <a:spcPts val="0"/>
              </a:spcAft>
              <a:buFont typeface="Century Gothic" pitchFamily="34" charset="0"/>
              <a:buNone/>
              <a:tabLst>
                <a:tab pos="0" algn="l"/>
              </a:tabLst>
              <a:defRPr/>
            </a:pPr>
            <a:r>
              <a:rPr lang="en-US" sz="1700" b="1" dirty="0" smtClean="0">
                <a:solidFill>
                  <a:srgbClr val="000000"/>
                </a:solidFill>
              </a:rPr>
              <a:t>		</a:t>
            </a:r>
            <a:r>
              <a:rPr lang="en-US" sz="1700" b="1" dirty="0" smtClean="0"/>
              <a:t>The DMO Tourism Sponsorship is an annual subscription that allows a DMO to sponsor prime placements on their destination’s tourism page on TripAdvisor.  </a:t>
            </a:r>
          </a:p>
          <a:p>
            <a:pPr eaLnBrk="1" fontAlgn="auto" hangingPunct="1">
              <a:spcAft>
                <a:spcPts val="0"/>
              </a:spcAft>
              <a:buFont typeface="Century Gothic" pitchFamily="34" charset="0"/>
              <a:buNone/>
              <a:tabLst>
                <a:tab pos="0" algn="l"/>
              </a:tabLst>
              <a:defRPr/>
            </a:pPr>
            <a:endParaRPr lang="en-US" sz="1700" b="1" dirty="0" smtClean="0"/>
          </a:p>
          <a:p>
            <a:pPr eaLnBrk="1" fontAlgn="auto" hangingPunct="1">
              <a:spcAft>
                <a:spcPts val="0"/>
              </a:spcAft>
              <a:buFont typeface="Century Gothic" pitchFamily="34" charset="0"/>
              <a:buNone/>
              <a:tabLst>
                <a:tab pos="0" algn="l"/>
              </a:tabLst>
              <a:defRPr/>
            </a:pPr>
            <a:r>
              <a:rPr lang="en-US" sz="1700" b="1" dirty="0" smtClean="0"/>
              <a:t>		The modules will not only familiarize TripAdvisor users with great DMO content but will drive TripAdvisor users to the DMO’s site.</a:t>
            </a:r>
          </a:p>
          <a:p>
            <a:pPr eaLnBrk="1" fontAlgn="auto" hangingPunct="1">
              <a:spcAft>
                <a:spcPts val="0"/>
              </a:spcAft>
              <a:buFont typeface="Century Gothic" pitchFamily="34" charset="0"/>
              <a:buNone/>
              <a:tabLst>
                <a:tab pos="0" algn="l"/>
              </a:tabLst>
              <a:defRPr/>
            </a:pPr>
            <a:endParaRPr lang="en-US" sz="1800" dirty="0" smtClean="0"/>
          </a:p>
          <a:p>
            <a:pPr eaLnBrk="1" fontAlgn="auto" hangingPunct="1">
              <a:spcAft>
                <a:spcPts val="0"/>
              </a:spcAft>
              <a:buFont typeface="Century Gothic" pitchFamily="34" charset="0"/>
              <a:buNone/>
              <a:tabLst>
                <a:tab pos="0" algn="l"/>
              </a:tabLst>
              <a:defRPr/>
            </a:pPr>
            <a:r>
              <a:rPr lang="en-US" sz="1800" b="1" dirty="0" smtClean="0"/>
              <a:t>The Sponsorship includes:</a:t>
            </a:r>
          </a:p>
          <a:p>
            <a:pPr marL="744538" lvl="6">
              <a:buClr>
                <a:schemeClr val="accent1"/>
              </a:buClr>
              <a:buSzPct val="115000"/>
              <a:buFont typeface="Arial" pitchFamily="34" charset="0"/>
              <a:buBlip>
                <a:blip r:embed="rId3"/>
              </a:buBlip>
              <a:defRPr/>
            </a:pPr>
            <a:r>
              <a:rPr lang="en-US" sz="1400" dirty="0" smtClean="0">
                <a:solidFill>
                  <a:srgbClr val="49607C"/>
                </a:solidFill>
                <a:cs typeface="Arial" pitchFamily="34" charset="0"/>
              </a:rPr>
              <a:t>DMO Photos &amp; Videos</a:t>
            </a:r>
          </a:p>
          <a:p>
            <a:pPr marL="744538" lvl="6">
              <a:buClr>
                <a:schemeClr val="accent1"/>
              </a:buClr>
              <a:buSzPct val="115000"/>
              <a:buFont typeface="Arial" pitchFamily="34" charset="0"/>
              <a:buBlip>
                <a:blip r:embed="rId3"/>
              </a:buBlip>
              <a:defRPr/>
            </a:pPr>
            <a:r>
              <a:rPr lang="en-US" sz="1400" dirty="0" smtClean="0">
                <a:solidFill>
                  <a:srgbClr val="49607C"/>
                </a:solidFill>
                <a:cs typeface="Arial" pitchFamily="34" charset="0"/>
              </a:rPr>
              <a:t>Links to DMO Websites and Email Address</a:t>
            </a:r>
          </a:p>
          <a:p>
            <a:pPr marL="744538" lvl="6">
              <a:buClr>
                <a:schemeClr val="accent1"/>
              </a:buClr>
              <a:buSzPct val="115000"/>
              <a:buFont typeface="Arial" pitchFamily="34" charset="0"/>
              <a:buBlip>
                <a:blip r:embed="rId3"/>
              </a:buBlip>
              <a:defRPr/>
            </a:pPr>
            <a:r>
              <a:rPr lang="en-US" sz="1400" dirty="0" smtClean="0">
                <a:solidFill>
                  <a:srgbClr val="49607C"/>
                </a:solidFill>
                <a:cs typeface="Arial" pitchFamily="34" charset="0"/>
              </a:rPr>
              <a:t>DMO Brochure Link</a:t>
            </a:r>
          </a:p>
          <a:p>
            <a:pPr marL="744538" lvl="6">
              <a:buClr>
                <a:schemeClr val="accent1"/>
              </a:buClr>
              <a:buSzPct val="115000"/>
              <a:buFont typeface="Arial" pitchFamily="34" charset="0"/>
              <a:buBlip>
                <a:blip r:embed="rId3"/>
              </a:buBlip>
              <a:defRPr/>
            </a:pPr>
            <a:r>
              <a:rPr lang="en-US" sz="1400" dirty="0" smtClean="0">
                <a:solidFill>
                  <a:srgbClr val="49607C"/>
                </a:solidFill>
                <a:cs typeface="Arial" pitchFamily="34" charset="0"/>
              </a:rPr>
              <a:t>Official Visitor Center(s) Flagged on Map</a:t>
            </a:r>
          </a:p>
          <a:p>
            <a:pPr marL="744538" lvl="6">
              <a:buClr>
                <a:schemeClr val="accent1"/>
              </a:buClr>
              <a:buSzPct val="115000"/>
              <a:buFont typeface="Arial" pitchFamily="34" charset="0"/>
              <a:buBlip>
                <a:blip r:embed="rId3"/>
              </a:buBlip>
              <a:defRPr/>
            </a:pPr>
            <a:r>
              <a:rPr lang="en-US" sz="1400" dirty="0" smtClean="0">
                <a:solidFill>
                  <a:srgbClr val="49607C"/>
                </a:solidFill>
                <a:cs typeface="Arial" pitchFamily="34" charset="0"/>
              </a:rPr>
              <a:t>Promo Module</a:t>
            </a:r>
          </a:p>
          <a:p>
            <a:pPr marL="744538" lvl="6">
              <a:buClr>
                <a:schemeClr val="accent1"/>
              </a:buClr>
              <a:buSzPct val="115000"/>
              <a:buFont typeface="Arial" pitchFamily="34" charset="0"/>
              <a:buBlip>
                <a:blip r:embed="rId3"/>
              </a:buBlip>
              <a:defRPr/>
            </a:pPr>
            <a:r>
              <a:rPr lang="en-US" sz="1400" dirty="0" smtClean="0">
                <a:solidFill>
                  <a:srgbClr val="49607C"/>
                </a:solidFill>
                <a:cs typeface="Arial" pitchFamily="34" charset="0"/>
              </a:rPr>
              <a:t>Events Module</a:t>
            </a:r>
          </a:p>
          <a:p>
            <a:pPr marL="744538" lvl="6">
              <a:buClr>
                <a:schemeClr val="accent1"/>
              </a:buClr>
              <a:buSzPct val="115000"/>
              <a:buFont typeface="Arial" pitchFamily="34" charset="0"/>
              <a:buBlip>
                <a:blip r:embed="rId3"/>
              </a:buBlip>
              <a:defRPr/>
            </a:pPr>
            <a:endParaRPr lang="en-US" dirty="0" smtClean="0">
              <a:solidFill>
                <a:srgbClr val="49607C"/>
              </a:solidFill>
              <a:cs typeface="Arial" pitchFamily="34" charset="0"/>
            </a:endParaRPr>
          </a:p>
        </p:txBody>
      </p:sp>
      <p:sp>
        <p:nvSpPr>
          <p:cNvPr id="34820" name="Slide Number Placeholder 3"/>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1F245C11-D737-43C6-B9E5-6466AC059251}" type="slidenum">
              <a:rPr lang="en-US" smtClean="0">
                <a:ea typeface="ＭＳ Ｐゴシック" pitchFamily="34" charset="-128"/>
              </a:rPr>
              <a:pPr/>
              <a:t>17</a:t>
            </a:fld>
            <a:endParaRPr lang="en-US" smtClean="0">
              <a:ea typeface="ＭＳ Ｐゴシック" pitchFamily="34" charset="-128"/>
            </a:endParaRPr>
          </a:p>
        </p:txBody>
      </p:sp>
      <p:sp>
        <p:nvSpPr>
          <p:cNvPr id="34821"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sz="1800">
              <a:latin typeface="Arial"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146050" y="457200"/>
            <a:ext cx="3990975" cy="62484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9C3E2814-13E9-4100-958E-511EF3402D45}" type="slidenum">
              <a:rPr lang="en-US" smtClean="0">
                <a:ea typeface="ＭＳ Ｐゴシック" pitchFamily="34" charset="-128"/>
              </a:rPr>
              <a:pPr/>
              <a:t>18</a:t>
            </a:fld>
            <a:endParaRPr lang="en-US" smtClean="0">
              <a:ea typeface="ＭＳ Ｐゴシック" pitchFamily="34" charset="-128"/>
            </a:endParaRPr>
          </a:p>
        </p:txBody>
      </p:sp>
      <p:sp>
        <p:nvSpPr>
          <p:cNvPr id="31748" name="Content Placeholder 7"/>
          <p:cNvSpPr>
            <a:spLocks noGrp="1"/>
          </p:cNvSpPr>
          <p:nvPr>
            <p:ph sz="half" idx="4294967295"/>
          </p:nvPr>
        </p:nvSpPr>
        <p:spPr>
          <a:xfrm>
            <a:off x="4340225" y="735013"/>
            <a:ext cx="4384675" cy="5173662"/>
          </a:xfrm>
        </p:spPr>
        <p:txBody>
          <a:bodyPr/>
          <a:lstStyle/>
          <a:p>
            <a:pPr marL="0" indent="0" eaLnBrk="1" hangingPunct="1">
              <a:buFontTx/>
              <a:buNone/>
              <a:defRPr/>
            </a:pPr>
            <a:r>
              <a:rPr lang="en-US" sz="1800" b="1" dirty="0" smtClean="0"/>
              <a:t>TripAdvisor will work with each client to identify key objectives, and in turn, build a custom co-branded microsite, to drive audience engagement and interactivity</a:t>
            </a:r>
            <a:r>
              <a:rPr lang="en-US" sz="2200" dirty="0" smtClean="0"/>
              <a:t>.  </a:t>
            </a:r>
          </a:p>
          <a:p>
            <a:pPr marL="0" indent="0" eaLnBrk="1" hangingPunct="1">
              <a:buFontTx/>
              <a:buNone/>
              <a:defRPr/>
            </a:pPr>
            <a:endParaRPr lang="en-US" sz="800" dirty="0" smtClean="0"/>
          </a:p>
          <a:p>
            <a:pPr eaLnBrk="1" hangingPunct="1">
              <a:defRPr/>
            </a:pPr>
            <a:r>
              <a:rPr lang="en-US" sz="1800" b="1" dirty="0" smtClean="0"/>
              <a:t>Illinois Travel Center included:</a:t>
            </a:r>
          </a:p>
          <a:p>
            <a:pPr lvl="1" eaLnBrk="1" hangingPunct="1">
              <a:defRPr/>
            </a:pPr>
            <a:r>
              <a:rPr lang="en-US" sz="1600" dirty="0" smtClean="0"/>
              <a:t>Illinois’ fall-focused content based on getaway type</a:t>
            </a:r>
          </a:p>
          <a:p>
            <a:pPr lvl="1" eaLnBrk="1" hangingPunct="1">
              <a:defRPr/>
            </a:pPr>
            <a:r>
              <a:rPr lang="en-US" sz="1600" dirty="0" smtClean="0"/>
              <a:t>Promotions for Illinois events calendar and planning tool </a:t>
            </a:r>
          </a:p>
          <a:p>
            <a:pPr lvl="1" eaLnBrk="1" hangingPunct="1">
              <a:defRPr/>
            </a:pPr>
            <a:r>
              <a:rPr lang="en-US" sz="1600" dirty="0" smtClean="0"/>
              <a:t>Best of Illinois TripAdvisor content</a:t>
            </a:r>
          </a:p>
          <a:p>
            <a:pPr lvl="1" eaLnBrk="1" hangingPunct="1">
              <a:defRPr/>
            </a:pPr>
            <a:r>
              <a:rPr lang="en-US" sz="1600" dirty="0" smtClean="0"/>
              <a:t>TripAdvisor Travel Deals for Illinois</a:t>
            </a:r>
          </a:p>
          <a:p>
            <a:pPr lvl="1" eaLnBrk="1" hangingPunct="1">
              <a:defRPr/>
            </a:pPr>
            <a:r>
              <a:rPr lang="en-US" sz="1600" dirty="0" smtClean="0"/>
              <a:t>Feed to “Enjoy Illinois” forum</a:t>
            </a:r>
          </a:p>
        </p:txBody>
      </p:sp>
      <p:pic>
        <p:nvPicPr>
          <p:cNvPr id="31749" name="Picture 6" descr="advertorial.png"/>
          <p:cNvPicPr>
            <a:picLocks noChangeAspect="1"/>
          </p:cNvPicPr>
          <p:nvPr/>
        </p:nvPicPr>
        <p:blipFill>
          <a:blip r:embed="rId3" cstate="print"/>
          <a:srcRect b="8775"/>
          <a:stretch>
            <a:fillRect/>
          </a:stretch>
        </p:blipFill>
        <p:spPr bwMode="auto">
          <a:xfrm>
            <a:off x="323850" y="506413"/>
            <a:ext cx="3627438" cy="6016625"/>
          </a:xfrm>
          <a:prstGeom prst="rect">
            <a:avLst/>
          </a:prstGeom>
          <a:ln>
            <a:solidFill>
              <a:schemeClr val="bg1">
                <a:lumMod val="50000"/>
              </a:schemeClr>
            </a:solidFill>
          </a:ln>
          <a:effectLst>
            <a:outerShdw blurRad="190500" algn="tl" rotWithShape="0">
              <a:srgbClr val="000000">
                <a:alpha val="70000"/>
              </a:srgbClr>
            </a:outerShdw>
          </a:effectLst>
        </p:spPr>
      </p:pic>
      <p:sp>
        <p:nvSpPr>
          <p:cNvPr id="35845" name="Title 4"/>
          <p:cNvSpPr>
            <a:spLocks noGrp="1"/>
          </p:cNvSpPr>
          <p:nvPr>
            <p:ph type="title"/>
          </p:nvPr>
        </p:nvSpPr>
        <p:spPr>
          <a:xfrm>
            <a:off x="381000" y="104775"/>
            <a:ext cx="8229600" cy="457200"/>
          </a:xfrm>
        </p:spPr>
        <p:txBody>
          <a:bodyPr/>
          <a:lstStyle/>
          <a:p>
            <a:pPr eaLnBrk="1" hangingPunct="1"/>
            <a:r>
              <a:rPr lang="en-US" smtClean="0"/>
              <a:t>Travel Centers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DBC59593-FE17-41B3-AC45-80CA8BDDA9DB}" type="slidenum">
              <a:rPr lang="en-US" smtClean="0">
                <a:ea typeface="ＭＳ Ｐゴシック" pitchFamily="34" charset="-128"/>
              </a:rPr>
              <a:pPr/>
              <a:t>19</a:t>
            </a:fld>
            <a:endParaRPr lang="en-US" smtClean="0">
              <a:ea typeface="ＭＳ Ｐゴシック" pitchFamily="34" charset="-128"/>
            </a:endParaRPr>
          </a:p>
        </p:txBody>
      </p:sp>
      <p:sp>
        <p:nvSpPr>
          <p:cNvPr id="36867" name="Title 4"/>
          <p:cNvSpPr>
            <a:spLocks noGrp="1"/>
          </p:cNvSpPr>
          <p:nvPr>
            <p:ph type="title"/>
          </p:nvPr>
        </p:nvSpPr>
        <p:spPr>
          <a:xfrm>
            <a:off x="381000" y="104775"/>
            <a:ext cx="8229600" cy="457200"/>
          </a:xfrm>
        </p:spPr>
        <p:txBody>
          <a:bodyPr/>
          <a:lstStyle/>
          <a:p>
            <a:pPr eaLnBrk="1" hangingPunct="1"/>
            <a:r>
              <a:rPr lang="en-US" smtClean="0">
                <a:solidFill>
                  <a:srgbClr val="FFFFFF"/>
                </a:solidFill>
              </a:rPr>
              <a:t>Co-Op Advertorial</a:t>
            </a:r>
          </a:p>
        </p:txBody>
      </p:sp>
      <p:pic>
        <p:nvPicPr>
          <p:cNvPr id="4098" name="Picture 2"/>
          <p:cNvPicPr>
            <a:picLocks noChangeAspect="1" noChangeArrowheads="1"/>
          </p:cNvPicPr>
          <p:nvPr/>
        </p:nvPicPr>
        <p:blipFill>
          <a:blip r:embed="rId3" cstate="print"/>
          <a:srcRect/>
          <a:stretch>
            <a:fillRect/>
          </a:stretch>
        </p:blipFill>
        <p:spPr bwMode="auto">
          <a:xfrm>
            <a:off x="463825" y="287477"/>
            <a:ext cx="4130752" cy="6160675"/>
          </a:xfrm>
          <a:prstGeom prst="rect">
            <a:avLst/>
          </a:prstGeom>
          <a:noFill/>
          <a:ln w="9525">
            <a:solidFill>
              <a:schemeClr val="bg1">
                <a:lumMod val="50000"/>
              </a:schemeClr>
            </a:solidFill>
            <a:miter lim="800000"/>
            <a:headEnd/>
            <a:tailEnd/>
          </a:ln>
          <a:effectLst>
            <a:innerShdw blurRad="63500" dist="50800" dir="8100000">
              <a:prstClr val="black">
                <a:alpha val="50000"/>
              </a:prstClr>
            </a:innerShdw>
          </a:effectLst>
        </p:spPr>
      </p:pic>
      <p:sp>
        <p:nvSpPr>
          <p:cNvPr id="36869" name="Content Placeholder 7"/>
          <p:cNvSpPr>
            <a:spLocks noGrp="1"/>
          </p:cNvSpPr>
          <p:nvPr>
            <p:ph idx="1"/>
          </p:nvPr>
        </p:nvSpPr>
        <p:spPr>
          <a:xfrm>
            <a:off x="5181600" y="1157288"/>
            <a:ext cx="3505200" cy="4319587"/>
          </a:xfrm>
        </p:spPr>
        <p:txBody>
          <a:bodyPr/>
          <a:lstStyle/>
          <a:p>
            <a:pPr eaLnBrk="1" hangingPunct="1">
              <a:buFontTx/>
              <a:buNone/>
            </a:pPr>
            <a:endParaRPr lang="en-US" sz="1800" smtClean="0"/>
          </a:p>
          <a:p>
            <a:pPr eaLnBrk="1" hangingPunct="1"/>
            <a:r>
              <a:rPr lang="en-US" sz="1800" smtClean="0"/>
              <a:t>Custom designed and built to meet the advertiser’s primary goals and objectives</a:t>
            </a:r>
          </a:p>
          <a:p>
            <a:pPr eaLnBrk="1" hangingPunct="1"/>
            <a:endParaRPr lang="en-US" sz="1800" smtClean="0"/>
          </a:p>
          <a:p>
            <a:pPr eaLnBrk="1" hangingPunct="1"/>
            <a:r>
              <a:rPr lang="en-US" sz="1800" smtClean="0"/>
              <a:t>Immerse Co-Op partners within premium content</a:t>
            </a:r>
          </a:p>
          <a:p>
            <a:pPr eaLnBrk="1" hangingPunct="1"/>
            <a:endParaRPr lang="en-US" sz="1800" smtClean="0"/>
          </a:p>
          <a:p>
            <a:pPr eaLnBrk="1" hangingPunct="1"/>
            <a:r>
              <a:rPr lang="en-US" sz="1800" smtClean="0"/>
              <a:t>Partner participation may include:</a:t>
            </a:r>
          </a:p>
          <a:p>
            <a:pPr lvl="1" eaLnBrk="1" hangingPunct="1"/>
            <a:r>
              <a:rPr lang="en-US" sz="1500" smtClean="0"/>
              <a:t>Editorial features</a:t>
            </a:r>
          </a:p>
          <a:p>
            <a:pPr lvl="1" eaLnBrk="1" hangingPunct="1"/>
            <a:r>
              <a:rPr lang="en-US" sz="1500" smtClean="0"/>
              <a:t>Text Links </a:t>
            </a:r>
          </a:p>
          <a:p>
            <a:pPr lvl="1" eaLnBrk="1" hangingPunct="1"/>
            <a:r>
              <a:rPr lang="en-US" sz="1500" smtClean="0"/>
              <a:t>Rotating Banners</a:t>
            </a:r>
          </a:p>
          <a:p>
            <a:pPr eaLnBrk="1" hangingPunct="1"/>
            <a:endParaRPr lang="en-US" sz="1800" smtClean="0">
              <a:solidFill>
                <a:srgbClr val="000000"/>
              </a:solidFill>
            </a:endParaRPr>
          </a:p>
          <a:p>
            <a:pPr eaLnBrk="1" hangingPunct="1"/>
            <a:endParaRPr lang="en-US" sz="1800" smtClean="0">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family.png"/>
          <p:cNvPicPr>
            <a:picLocks noChangeAspect="1"/>
          </p:cNvPicPr>
          <p:nvPr/>
        </p:nvPicPr>
        <p:blipFill>
          <a:blip r:embed="rId3" cstate="print"/>
          <a:srcRect/>
          <a:stretch>
            <a:fillRect/>
          </a:stretch>
        </p:blipFill>
        <p:spPr bwMode="auto">
          <a:xfrm>
            <a:off x="0" y="1987550"/>
            <a:ext cx="5592763" cy="4870450"/>
          </a:xfrm>
          <a:prstGeom prst="rect">
            <a:avLst/>
          </a:prstGeom>
          <a:noFill/>
          <a:ln w="9525">
            <a:noFill/>
            <a:miter lim="800000"/>
            <a:headEnd/>
            <a:tailEnd/>
          </a:ln>
        </p:spPr>
      </p:pic>
      <p:sp>
        <p:nvSpPr>
          <p:cNvPr id="19459" name="Title 3"/>
          <p:cNvSpPr>
            <a:spLocks noGrp="1"/>
          </p:cNvSpPr>
          <p:nvPr>
            <p:ph type="title"/>
          </p:nvPr>
        </p:nvSpPr>
        <p:spPr/>
        <p:txBody>
          <a:bodyPr/>
          <a:lstStyle/>
          <a:p>
            <a:pPr eaLnBrk="1" hangingPunct="1"/>
            <a:r>
              <a:rPr lang="en-US" smtClean="0"/>
              <a:t>About TripAdvisor</a:t>
            </a:r>
          </a:p>
        </p:txBody>
      </p:sp>
      <p:sp>
        <p:nvSpPr>
          <p:cNvPr id="7171" name="Content Placeholder 2"/>
          <p:cNvSpPr>
            <a:spLocks noGrp="1"/>
          </p:cNvSpPr>
          <p:nvPr>
            <p:ph sz="half" idx="2"/>
          </p:nvPr>
        </p:nvSpPr>
        <p:spPr>
          <a:xfrm>
            <a:off x="4786313" y="2174875"/>
            <a:ext cx="3900487" cy="3611563"/>
          </a:xfrm>
        </p:spPr>
        <p:txBody>
          <a:bodyPr/>
          <a:lstStyle/>
          <a:p>
            <a:pPr marL="0" indent="0" eaLnBrk="1" hangingPunct="1">
              <a:lnSpc>
                <a:spcPts val="2500"/>
              </a:lnSpc>
              <a:buFont typeface="Century Gothic" pitchFamily="34" charset="0"/>
              <a:buNone/>
              <a:defRPr/>
            </a:pPr>
            <a:r>
              <a:rPr lang="en-US" sz="2400" b="1" dirty="0" smtClean="0">
                <a:latin typeface="+mn-lt"/>
              </a:rPr>
              <a:t>Where to Go…</a:t>
            </a:r>
          </a:p>
          <a:p>
            <a:pPr marL="0" indent="0" eaLnBrk="1" hangingPunct="1">
              <a:lnSpc>
                <a:spcPts val="2500"/>
              </a:lnSpc>
              <a:buFont typeface="Century Gothic" pitchFamily="34" charset="0"/>
              <a:buNone/>
              <a:defRPr/>
            </a:pPr>
            <a:endParaRPr lang="en-US" sz="2400" dirty="0" smtClean="0">
              <a:latin typeface="+mn-lt"/>
              <a:cs typeface="Arial" charset="0"/>
            </a:endParaRPr>
          </a:p>
          <a:p>
            <a:pPr marL="0" indent="0" eaLnBrk="1" hangingPunct="1">
              <a:lnSpc>
                <a:spcPts val="2500"/>
              </a:lnSpc>
              <a:buFont typeface="Century Gothic" pitchFamily="34" charset="0"/>
              <a:buNone/>
              <a:defRPr/>
            </a:pPr>
            <a:r>
              <a:rPr lang="en-US" sz="2400" b="1" dirty="0" smtClean="0">
                <a:latin typeface="+mn-lt"/>
              </a:rPr>
              <a:t>Where to Stay…</a:t>
            </a:r>
          </a:p>
          <a:p>
            <a:pPr marL="0" indent="0" eaLnBrk="1" hangingPunct="1">
              <a:lnSpc>
                <a:spcPts val="2500"/>
              </a:lnSpc>
              <a:buFont typeface="Century Gothic" pitchFamily="34" charset="0"/>
              <a:buNone/>
              <a:defRPr/>
            </a:pPr>
            <a:endParaRPr lang="en-US" sz="2400" dirty="0" smtClean="0">
              <a:latin typeface="+mn-lt"/>
              <a:cs typeface="Arial" charset="0"/>
            </a:endParaRPr>
          </a:p>
          <a:p>
            <a:pPr marL="0" indent="0" eaLnBrk="1" hangingPunct="1">
              <a:lnSpc>
                <a:spcPts val="2500"/>
              </a:lnSpc>
              <a:buFont typeface="Century Gothic" pitchFamily="34" charset="0"/>
              <a:buNone/>
              <a:defRPr/>
            </a:pPr>
            <a:r>
              <a:rPr lang="en-US" sz="2400" b="1" dirty="0" smtClean="0">
                <a:latin typeface="+mn-lt"/>
              </a:rPr>
              <a:t>How to Get There…</a:t>
            </a:r>
          </a:p>
          <a:p>
            <a:pPr marL="0" indent="0" eaLnBrk="1" hangingPunct="1">
              <a:lnSpc>
                <a:spcPts val="2500"/>
              </a:lnSpc>
              <a:buFont typeface="Century Gothic" pitchFamily="34" charset="0"/>
              <a:buNone/>
              <a:defRPr/>
            </a:pPr>
            <a:endParaRPr lang="en-US" sz="2400" dirty="0" smtClean="0">
              <a:latin typeface="+mn-lt"/>
              <a:cs typeface="Arial" charset="0"/>
            </a:endParaRPr>
          </a:p>
          <a:p>
            <a:pPr marL="0" indent="0" eaLnBrk="1" hangingPunct="1">
              <a:lnSpc>
                <a:spcPts val="2500"/>
              </a:lnSpc>
              <a:buFont typeface="Century Gothic" pitchFamily="34" charset="0"/>
              <a:buNone/>
              <a:defRPr/>
            </a:pPr>
            <a:r>
              <a:rPr lang="en-US" sz="2400" b="1" dirty="0" smtClean="0">
                <a:latin typeface="+mn-lt"/>
              </a:rPr>
              <a:t>What to Do When You Arrive</a:t>
            </a:r>
          </a:p>
        </p:txBody>
      </p:sp>
      <p:sp>
        <p:nvSpPr>
          <p:cNvPr id="19461" name="Slide Number Placeholder 6"/>
          <p:cNvSpPr>
            <a:spLocks noGrp="1"/>
          </p:cNvSpPr>
          <p:nvPr>
            <p:ph type="sldNum" sz="quarter" idx="10"/>
          </p:nvPr>
        </p:nvSpPr>
        <p:spPr bwMode="auto">
          <a:ln>
            <a:miter lim="800000"/>
            <a:headEnd/>
            <a:tailEnd/>
          </a:ln>
        </p:spPr>
        <p:txBody>
          <a:bodyPr wrap="square" numCol="1" compatLnSpc="1">
            <a:prstTxWarp prst="textNoShape">
              <a:avLst/>
            </a:prstTxWarp>
          </a:bodyPr>
          <a:lstStyle/>
          <a:p>
            <a:pPr>
              <a:defRPr/>
            </a:pPr>
            <a:fld id="{669E22B0-68A7-4897-A840-B31C389C30CF}" type="slidenum">
              <a:rPr lang="en-US" smtClean="0">
                <a:ea typeface="ＭＳ Ｐゴシック"/>
              </a:rPr>
              <a:pPr>
                <a:defRPr/>
              </a:pPr>
              <a:t>2</a:t>
            </a:fld>
            <a:endParaRPr lang="en-US" smtClean="0">
              <a:ea typeface="ＭＳ Ｐゴシック"/>
            </a:endParaRPr>
          </a:p>
        </p:txBody>
      </p:sp>
      <p:sp>
        <p:nvSpPr>
          <p:cNvPr id="5" name="Content Placeholder 4"/>
          <p:cNvSpPr>
            <a:spLocks noGrp="1"/>
          </p:cNvSpPr>
          <p:nvPr>
            <p:ph sz="quarter" idx="4294967295"/>
          </p:nvPr>
        </p:nvSpPr>
        <p:spPr>
          <a:xfrm>
            <a:off x="1290638" y="990600"/>
            <a:ext cx="7410450" cy="838200"/>
          </a:xfrm>
        </p:spPr>
        <p:txBody>
          <a:bodyPr rtlCol="0">
            <a:normAutofit fontScale="85000" lnSpcReduction="10000"/>
          </a:bodyPr>
          <a:lstStyle/>
          <a:p>
            <a:pPr marL="0" indent="0" algn="r" eaLnBrk="1" fontAlgn="auto" hangingPunct="1">
              <a:spcAft>
                <a:spcPts val="0"/>
              </a:spcAft>
              <a:buFontTx/>
              <a:buNone/>
              <a:defRPr/>
            </a:pPr>
            <a:r>
              <a:rPr lang="en-US" dirty="0" smtClean="0"/>
              <a:t>TripAdvisor was founded in February 2000 as an unbiased resource to research and plan all aspects of travel.</a:t>
            </a:r>
            <a:endParaRPr lang="en-US" dirty="0"/>
          </a:p>
        </p:txBody>
      </p:sp>
      <p:pic>
        <p:nvPicPr>
          <p:cNvPr id="19463" name="Picture 7" descr="logo"/>
          <p:cNvPicPr>
            <a:picLocks noChangeAspect="1" noChangeArrowheads="1"/>
          </p:cNvPicPr>
          <p:nvPr/>
        </p:nvPicPr>
        <p:blipFill>
          <a:blip r:embed="rId4" cstate="print"/>
          <a:srcRect/>
          <a:stretch>
            <a:fillRect/>
          </a:stretch>
        </p:blipFill>
        <p:spPr bwMode="auto">
          <a:xfrm>
            <a:off x="4083050" y="6434138"/>
            <a:ext cx="1096963" cy="18097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animEffect transition="in" filter="fade">
                                      <p:cBhvr>
                                        <p:cTn id="11" dur="1000"/>
                                        <p:tgtEl>
                                          <p:spTgt spid="7171">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animEffect transition="in" filter="fade">
                                      <p:cBhvr>
                                        <p:cTn id="15" dur="1000"/>
                                        <p:tgtEl>
                                          <p:spTgt spid="7171">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animEffect transition="in" filter="fade">
                                      <p:cBhvr>
                                        <p:cTn id="19" dur="10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t>Business Listings</a:t>
            </a:r>
          </a:p>
        </p:txBody>
      </p:sp>
      <p:pic>
        <p:nvPicPr>
          <p:cNvPr id="6146" name="Picture 2"/>
          <p:cNvPicPr>
            <a:picLocks noChangeAspect="1" noChangeArrowheads="1"/>
          </p:cNvPicPr>
          <p:nvPr/>
        </p:nvPicPr>
        <p:blipFill>
          <a:blip r:embed="rId2" cstate="print"/>
          <a:srcRect/>
          <a:stretch>
            <a:fillRect/>
          </a:stretch>
        </p:blipFill>
        <p:spPr bwMode="auto">
          <a:xfrm>
            <a:off x="971550" y="1176338"/>
            <a:ext cx="8059738" cy="4778375"/>
          </a:xfrm>
          <a:prstGeom prst="rect">
            <a:avLst/>
          </a:prstGeom>
          <a:noFill/>
          <a:ln w="9525">
            <a:solidFill>
              <a:schemeClr val="accent1">
                <a:lumMod val="75000"/>
              </a:schemeClr>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971550" y="2190750"/>
            <a:ext cx="4932363" cy="371475"/>
          </a:xfrm>
          <a:prstGeom prst="rect">
            <a:avLst/>
          </a:prstGeom>
          <a:noFill/>
          <a:ln w="31750">
            <a:solidFill>
              <a:srgbClr val="FF0000"/>
            </a:solid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893"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t>Business Listings </a:t>
            </a:r>
          </a:p>
        </p:txBody>
      </p:sp>
      <p:pic>
        <p:nvPicPr>
          <p:cNvPr id="44035" name="Picture 2"/>
          <p:cNvPicPr>
            <a:picLocks noGrp="1" noChangeAspect="1" noChangeArrowheads="1"/>
          </p:cNvPicPr>
          <p:nvPr>
            <p:ph idx="1"/>
          </p:nvPr>
        </p:nvPicPr>
        <p:blipFill>
          <a:blip r:embed="rId2" cstate="print"/>
          <a:srcRect l="12981" t="29504" r="59615" b="40193"/>
          <a:stretch>
            <a:fillRect/>
          </a:stretch>
        </p:blipFill>
        <p:spPr>
          <a:xfrm>
            <a:off x="468313" y="1730375"/>
            <a:ext cx="8451850" cy="3892550"/>
          </a:xfrm>
          <a:ln>
            <a:solidFill>
              <a:schemeClr val="accent1">
                <a:lumMod val="75000"/>
              </a:schemeClr>
            </a:solidFill>
          </a:ln>
          <a:effectLst>
            <a:outerShdw blurRad="50800" dist="38100" dir="2700000" algn="tl" rotWithShape="0">
              <a:prstClr val="black">
                <a:alpha val="40000"/>
              </a:prstClr>
            </a:outerShdw>
          </a:effectLst>
        </p:spPr>
      </p:pic>
      <p:sp>
        <p:nvSpPr>
          <p:cNvPr id="38916" name="Oval 4"/>
          <p:cNvSpPr>
            <a:spLocks noChangeArrowheads="1"/>
          </p:cNvSpPr>
          <p:nvPr/>
        </p:nvSpPr>
        <p:spPr bwMode="auto">
          <a:xfrm>
            <a:off x="5314950" y="2003425"/>
            <a:ext cx="3571875" cy="1009650"/>
          </a:xfrm>
          <a:prstGeom prst="ellipse">
            <a:avLst/>
          </a:prstGeom>
          <a:noFill/>
          <a:ln w="38100" algn="ctr">
            <a:solidFill>
              <a:srgbClr val="FF0000"/>
            </a:solidFill>
            <a:round/>
            <a:headEnd/>
            <a:tailEnd/>
          </a:ln>
        </p:spPr>
        <p:txBody>
          <a:bodyPr/>
          <a:lstStyle/>
          <a:p>
            <a:endParaRPr lang="en-US"/>
          </a:p>
        </p:txBody>
      </p:sp>
      <p:pic>
        <p:nvPicPr>
          <p:cNvPr id="38917"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Business Listings </a:t>
            </a:r>
          </a:p>
        </p:txBody>
      </p:sp>
      <p:pic>
        <p:nvPicPr>
          <p:cNvPr id="39939" name="Picture 2"/>
          <p:cNvPicPr>
            <a:picLocks noGrp="1" noChangeAspect="1" noChangeArrowheads="1"/>
          </p:cNvPicPr>
          <p:nvPr>
            <p:ph idx="1"/>
          </p:nvPr>
        </p:nvPicPr>
        <p:blipFill>
          <a:blip r:embed="rId2" cstate="print"/>
          <a:srcRect l="13101" t="15962" r="59496" b="32404"/>
          <a:stretch>
            <a:fillRect/>
          </a:stretch>
        </p:blipFill>
        <p:spPr>
          <a:xfrm>
            <a:off x="1316038" y="998538"/>
            <a:ext cx="7151687" cy="5616575"/>
          </a:xfrm>
        </p:spPr>
      </p:pic>
      <p:sp>
        <p:nvSpPr>
          <p:cNvPr id="39940" name="Oval 4"/>
          <p:cNvSpPr>
            <a:spLocks noChangeArrowheads="1"/>
          </p:cNvSpPr>
          <p:nvPr/>
        </p:nvSpPr>
        <p:spPr bwMode="auto">
          <a:xfrm>
            <a:off x="5443538" y="5362575"/>
            <a:ext cx="3024187" cy="917575"/>
          </a:xfrm>
          <a:prstGeom prst="ellipse">
            <a:avLst/>
          </a:prstGeom>
          <a:noFill/>
          <a:ln w="31750"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2013156"/>
            <a:ext cx="8229600" cy="4113008"/>
          </a:xfrm>
        </p:spPr>
        <p:txBody>
          <a:bodyPr/>
          <a:lstStyle/>
          <a:p>
            <a:pPr algn="ctr" eaLnBrk="1" hangingPunct="1">
              <a:buFont typeface="Century Gothic" pitchFamily="34" charset="0"/>
              <a:buNone/>
              <a:defRPr/>
            </a:pPr>
            <a:r>
              <a:rPr lang="en-US" sz="3200" b="1" dirty="0" smtClean="0">
                <a:effectLst>
                  <a:reflection blurRad="6350" stA="60000" endA="900" endPos="58000" dir="5400000" sy="-100000" algn="bl" rotWithShape="0"/>
                </a:effectLst>
                <a:latin typeface="Arial" charset="0"/>
                <a:cs typeface="Arial" charset="0"/>
              </a:rPr>
              <a:t>Reputation Management on TA</a:t>
            </a:r>
          </a:p>
        </p:txBody>
      </p:sp>
      <p:sp>
        <p:nvSpPr>
          <p:cNvPr id="40963" name="Slide Number Placeholder 4"/>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1D8A6473-E0A4-4E45-A27B-885229322895}" type="slidenum">
              <a:rPr lang="en-US" smtClean="0">
                <a:ea typeface="ＭＳ Ｐゴシック" pitchFamily="34" charset="-128"/>
              </a:rPr>
              <a:pPr/>
              <a:t>23</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 name="Chart 141"/>
          <p:cNvGraphicFramePr/>
          <p:nvPr/>
        </p:nvGraphicFramePr>
        <p:xfrm>
          <a:off x="304800" y="1295400"/>
          <a:ext cx="8534400" cy="4648200"/>
        </p:xfrm>
        <a:graphic>
          <a:graphicData uri="http://schemas.openxmlformats.org/drawingml/2006/chart">
            <c:chart xmlns:c="http://schemas.openxmlformats.org/drawingml/2006/chart" xmlns:r="http://schemas.openxmlformats.org/officeDocument/2006/relationships" r:id="rId3"/>
          </a:graphicData>
        </a:graphic>
      </p:graphicFrame>
      <p:grpSp>
        <p:nvGrpSpPr>
          <p:cNvPr id="41987" name="Group 4"/>
          <p:cNvGrpSpPr>
            <a:grpSpLocks/>
          </p:cNvGrpSpPr>
          <p:nvPr/>
        </p:nvGrpSpPr>
        <p:grpSpPr bwMode="auto">
          <a:xfrm>
            <a:off x="7564438" y="4876800"/>
            <a:ext cx="860425" cy="136525"/>
            <a:chOff x="105" y="32"/>
            <a:chExt cx="373" cy="59"/>
          </a:xfrm>
        </p:grpSpPr>
        <p:grpSp>
          <p:nvGrpSpPr>
            <p:cNvPr id="42095" name="Group 5"/>
            <p:cNvGrpSpPr>
              <a:grpSpLocks/>
            </p:cNvGrpSpPr>
            <p:nvPr/>
          </p:nvGrpSpPr>
          <p:grpSpPr bwMode="auto">
            <a:xfrm>
              <a:off x="105" y="32"/>
              <a:ext cx="59" cy="59"/>
              <a:chOff x="120" y="225"/>
              <a:chExt cx="59" cy="59"/>
            </a:xfrm>
          </p:grpSpPr>
          <p:sp>
            <p:nvSpPr>
              <p:cNvPr id="42116" name="Oval 6"/>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117" name="Freeform 7"/>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118" name="Line 8"/>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119" name="Oval 9"/>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96" name="Group 10"/>
            <p:cNvGrpSpPr>
              <a:grpSpLocks/>
            </p:cNvGrpSpPr>
            <p:nvPr/>
          </p:nvGrpSpPr>
          <p:grpSpPr bwMode="auto">
            <a:xfrm>
              <a:off x="183" y="32"/>
              <a:ext cx="59" cy="59"/>
              <a:chOff x="120" y="225"/>
              <a:chExt cx="59" cy="59"/>
            </a:xfrm>
          </p:grpSpPr>
          <p:sp>
            <p:nvSpPr>
              <p:cNvPr id="42112" name="Oval 11"/>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113" name="Freeform 12"/>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114" name="Line 13"/>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115" name="Oval 14"/>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97" name="Group 15"/>
            <p:cNvGrpSpPr>
              <a:grpSpLocks/>
            </p:cNvGrpSpPr>
            <p:nvPr/>
          </p:nvGrpSpPr>
          <p:grpSpPr bwMode="auto">
            <a:xfrm>
              <a:off x="262" y="32"/>
              <a:ext cx="59" cy="59"/>
              <a:chOff x="120" y="225"/>
              <a:chExt cx="59" cy="59"/>
            </a:xfrm>
          </p:grpSpPr>
          <p:sp>
            <p:nvSpPr>
              <p:cNvPr id="42108" name="Oval 16"/>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109" name="Freeform 17"/>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110" name="Line 18"/>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111" name="Oval 19"/>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98" name="Group 20"/>
            <p:cNvGrpSpPr>
              <a:grpSpLocks/>
            </p:cNvGrpSpPr>
            <p:nvPr/>
          </p:nvGrpSpPr>
          <p:grpSpPr bwMode="auto">
            <a:xfrm>
              <a:off x="340" y="32"/>
              <a:ext cx="59" cy="59"/>
              <a:chOff x="120" y="225"/>
              <a:chExt cx="59" cy="59"/>
            </a:xfrm>
          </p:grpSpPr>
          <p:sp>
            <p:nvSpPr>
              <p:cNvPr id="42104" name="Oval 21"/>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105" name="Freeform 22"/>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106" name="Line 23"/>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107" name="Oval 24"/>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99" name="Group 25"/>
            <p:cNvGrpSpPr>
              <a:grpSpLocks/>
            </p:cNvGrpSpPr>
            <p:nvPr/>
          </p:nvGrpSpPr>
          <p:grpSpPr bwMode="auto">
            <a:xfrm>
              <a:off x="419" y="32"/>
              <a:ext cx="59" cy="59"/>
              <a:chOff x="120" y="225"/>
              <a:chExt cx="59" cy="59"/>
            </a:xfrm>
          </p:grpSpPr>
          <p:sp>
            <p:nvSpPr>
              <p:cNvPr id="42100" name="Oval 26"/>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101" name="Freeform 27"/>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102" name="Line 28"/>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103" name="Oval 29"/>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grpSp>
        <p:nvGrpSpPr>
          <p:cNvPr id="41988" name="Group 30"/>
          <p:cNvGrpSpPr>
            <a:grpSpLocks/>
          </p:cNvGrpSpPr>
          <p:nvPr/>
        </p:nvGrpSpPr>
        <p:grpSpPr bwMode="auto">
          <a:xfrm>
            <a:off x="5889625" y="4876800"/>
            <a:ext cx="860425" cy="136525"/>
            <a:chOff x="105" y="32"/>
            <a:chExt cx="373" cy="59"/>
          </a:xfrm>
        </p:grpSpPr>
        <p:grpSp>
          <p:nvGrpSpPr>
            <p:cNvPr id="42070" name="Group 31"/>
            <p:cNvGrpSpPr>
              <a:grpSpLocks/>
            </p:cNvGrpSpPr>
            <p:nvPr/>
          </p:nvGrpSpPr>
          <p:grpSpPr bwMode="auto">
            <a:xfrm>
              <a:off x="105" y="32"/>
              <a:ext cx="59" cy="59"/>
              <a:chOff x="120" y="225"/>
              <a:chExt cx="59" cy="59"/>
            </a:xfrm>
          </p:grpSpPr>
          <p:sp>
            <p:nvSpPr>
              <p:cNvPr id="42091" name="Oval 32"/>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92" name="Freeform 33"/>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93" name="Line 34"/>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94" name="Oval 35"/>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71" name="Group 36"/>
            <p:cNvGrpSpPr>
              <a:grpSpLocks/>
            </p:cNvGrpSpPr>
            <p:nvPr/>
          </p:nvGrpSpPr>
          <p:grpSpPr bwMode="auto">
            <a:xfrm>
              <a:off x="183" y="32"/>
              <a:ext cx="59" cy="59"/>
              <a:chOff x="120" y="225"/>
              <a:chExt cx="59" cy="59"/>
            </a:xfrm>
          </p:grpSpPr>
          <p:sp>
            <p:nvSpPr>
              <p:cNvPr id="42087" name="Oval 37"/>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88" name="Freeform 38"/>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89" name="Line 39"/>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90" name="Oval 40"/>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72" name="Group 41"/>
            <p:cNvGrpSpPr>
              <a:grpSpLocks/>
            </p:cNvGrpSpPr>
            <p:nvPr/>
          </p:nvGrpSpPr>
          <p:grpSpPr bwMode="auto">
            <a:xfrm>
              <a:off x="262" y="32"/>
              <a:ext cx="59" cy="59"/>
              <a:chOff x="120" y="225"/>
              <a:chExt cx="59" cy="59"/>
            </a:xfrm>
          </p:grpSpPr>
          <p:sp>
            <p:nvSpPr>
              <p:cNvPr id="42083" name="Oval 42"/>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84" name="Freeform 43"/>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85" name="Line 44"/>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86" name="Oval 45"/>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73" name="Group 46"/>
            <p:cNvGrpSpPr>
              <a:grpSpLocks/>
            </p:cNvGrpSpPr>
            <p:nvPr/>
          </p:nvGrpSpPr>
          <p:grpSpPr bwMode="auto">
            <a:xfrm>
              <a:off x="340" y="32"/>
              <a:ext cx="59" cy="59"/>
              <a:chOff x="120" y="225"/>
              <a:chExt cx="59" cy="59"/>
            </a:xfrm>
          </p:grpSpPr>
          <p:sp>
            <p:nvSpPr>
              <p:cNvPr id="42079" name="Oval 47"/>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80" name="Freeform 48"/>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81" name="Line 49"/>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82" name="Oval 50"/>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74" name="Group 51"/>
            <p:cNvGrpSpPr>
              <a:grpSpLocks/>
            </p:cNvGrpSpPr>
            <p:nvPr/>
          </p:nvGrpSpPr>
          <p:grpSpPr bwMode="auto">
            <a:xfrm>
              <a:off x="419" y="32"/>
              <a:ext cx="59" cy="59"/>
              <a:chOff x="120" y="225"/>
              <a:chExt cx="59" cy="59"/>
            </a:xfrm>
          </p:grpSpPr>
          <p:sp>
            <p:nvSpPr>
              <p:cNvPr id="42075" name="Oval 52"/>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76" name="Freeform 53"/>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77" name="Line 54"/>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78" name="Oval 55"/>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grpSp>
        <p:nvGrpSpPr>
          <p:cNvPr id="41989" name="Group 56"/>
          <p:cNvGrpSpPr>
            <a:grpSpLocks/>
          </p:cNvGrpSpPr>
          <p:nvPr/>
        </p:nvGrpSpPr>
        <p:grpSpPr bwMode="auto">
          <a:xfrm>
            <a:off x="4206875" y="4876800"/>
            <a:ext cx="860425" cy="136525"/>
            <a:chOff x="105" y="32"/>
            <a:chExt cx="373" cy="59"/>
          </a:xfrm>
        </p:grpSpPr>
        <p:grpSp>
          <p:nvGrpSpPr>
            <p:cNvPr id="42045" name="Group 57"/>
            <p:cNvGrpSpPr>
              <a:grpSpLocks/>
            </p:cNvGrpSpPr>
            <p:nvPr/>
          </p:nvGrpSpPr>
          <p:grpSpPr bwMode="auto">
            <a:xfrm>
              <a:off x="105" y="32"/>
              <a:ext cx="59" cy="59"/>
              <a:chOff x="120" y="225"/>
              <a:chExt cx="59" cy="59"/>
            </a:xfrm>
          </p:grpSpPr>
          <p:sp>
            <p:nvSpPr>
              <p:cNvPr id="42066" name="Oval 58"/>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67" name="Freeform 59"/>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68" name="Line 60"/>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69" name="Oval 61"/>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46" name="Group 62"/>
            <p:cNvGrpSpPr>
              <a:grpSpLocks/>
            </p:cNvGrpSpPr>
            <p:nvPr/>
          </p:nvGrpSpPr>
          <p:grpSpPr bwMode="auto">
            <a:xfrm>
              <a:off x="183" y="32"/>
              <a:ext cx="59" cy="59"/>
              <a:chOff x="120" y="225"/>
              <a:chExt cx="59" cy="59"/>
            </a:xfrm>
          </p:grpSpPr>
          <p:sp>
            <p:nvSpPr>
              <p:cNvPr id="42062" name="Oval 63"/>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63" name="Freeform 64"/>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64" name="Line 65"/>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65" name="Oval 66"/>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47" name="Group 67"/>
            <p:cNvGrpSpPr>
              <a:grpSpLocks/>
            </p:cNvGrpSpPr>
            <p:nvPr/>
          </p:nvGrpSpPr>
          <p:grpSpPr bwMode="auto">
            <a:xfrm>
              <a:off x="262" y="32"/>
              <a:ext cx="59" cy="59"/>
              <a:chOff x="120" y="225"/>
              <a:chExt cx="59" cy="59"/>
            </a:xfrm>
          </p:grpSpPr>
          <p:sp>
            <p:nvSpPr>
              <p:cNvPr id="42058" name="Oval 68"/>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59" name="Freeform 69"/>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60" name="Line 70"/>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61" name="Oval 71"/>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48" name="Group 72"/>
            <p:cNvGrpSpPr>
              <a:grpSpLocks/>
            </p:cNvGrpSpPr>
            <p:nvPr/>
          </p:nvGrpSpPr>
          <p:grpSpPr bwMode="auto">
            <a:xfrm>
              <a:off x="340" y="32"/>
              <a:ext cx="59" cy="59"/>
              <a:chOff x="120" y="225"/>
              <a:chExt cx="59" cy="59"/>
            </a:xfrm>
          </p:grpSpPr>
          <p:sp>
            <p:nvSpPr>
              <p:cNvPr id="42054" name="Oval 73"/>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55" name="Freeform 74"/>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56" name="Line 75"/>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57" name="Oval 76"/>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nvGrpSpPr>
            <p:cNvPr id="42049" name="Group 77"/>
            <p:cNvGrpSpPr>
              <a:grpSpLocks/>
            </p:cNvGrpSpPr>
            <p:nvPr/>
          </p:nvGrpSpPr>
          <p:grpSpPr bwMode="auto">
            <a:xfrm>
              <a:off x="419" y="32"/>
              <a:ext cx="59" cy="59"/>
              <a:chOff x="120" y="225"/>
              <a:chExt cx="59" cy="59"/>
            </a:xfrm>
          </p:grpSpPr>
          <p:sp>
            <p:nvSpPr>
              <p:cNvPr id="42050" name="Oval 78"/>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51" name="Freeform 79"/>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52" name="Line 80"/>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53" name="Oval 81"/>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grpSp>
        <p:nvGrpSpPr>
          <p:cNvPr id="41990" name="Group 82"/>
          <p:cNvGrpSpPr>
            <a:grpSpLocks/>
          </p:cNvGrpSpPr>
          <p:nvPr/>
        </p:nvGrpSpPr>
        <p:grpSpPr bwMode="auto">
          <a:xfrm>
            <a:off x="2514600" y="4876800"/>
            <a:ext cx="860425" cy="136525"/>
            <a:chOff x="105" y="32"/>
            <a:chExt cx="373" cy="59"/>
          </a:xfrm>
        </p:grpSpPr>
        <p:grpSp>
          <p:nvGrpSpPr>
            <p:cNvPr id="42020" name="Group 83"/>
            <p:cNvGrpSpPr>
              <a:grpSpLocks/>
            </p:cNvGrpSpPr>
            <p:nvPr/>
          </p:nvGrpSpPr>
          <p:grpSpPr bwMode="auto">
            <a:xfrm>
              <a:off x="105" y="32"/>
              <a:ext cx="59" cy="59"/>
              <a:chOff x="120" y="225"/>
              <a:chExt cx="59" cy="59"/>
            </a:xfrm>
          </p:grpSpPr>
          <p:sp>
            <p:nvSpPr>
              <p:cNvPr id="42041" name="Oval 84"/>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42" name="Freeform 85"/>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43" name="Line 86"/>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44" name="Oval 87"/>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21" name="Group 88"/>
            <p:cNvGrpSpPr>
              <a:grpSpLocks/>
            </p:cNvGrpSpPr>
            <p:nvPr/>
          </p:nvGrpSpPr>
          <p:grpSpPr bwMode="auto">
            <a:xfrm>
              <a:off x="183" y="32"/>
              <a:ext cx="59" cy="59"/>
              <a:chOff x="120" y="225"/>
              <a:chExt cx="59" cy="59"/>
            </a:xfrm>
          </p:grpSpPr>
          <p:sp>
            <p:nvSpPr>
              <p:cNvPr id="42037" name="Oval 89"/>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38" name="Freeform 90"/>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39" name="Line 91"/>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40" name="Oval 92"/>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2022" name="Group 93"/>
            <p:cNvGrpSpPr>
              <a:grpSpLocks/>
            </p:cNvGrpSpPr>
            <p:nvPr/>
          </p:nvGrpSpPr>
          <p:grpSpPr bwMode="auto">
            <a:xfrm>
              <a:off x="262" y="32"/>
              <a:ext cx="59" cy="59"/>
              <a:chOff x="120" y="225"/>
              <a:chExt cx="59" cy="59"/>
            </a:xfrm>
          </p:grpSpPr>
          <p:sp>
            <p:nvSpPr>
              <p:cNvPr id="42033" name="Oval 94"/>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34" name="Freeform 95"/>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35" name="Line 96"/>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36" name="Oval 97"/>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nvGrpSpPr>
            <p:cNvPr id="42023" name="Group 98"/>
            <p:cNvGrpSpPr>
              <a:grpSpLocks/>
            </p:cNvGrpSpPr>
            <p:nvPr/>
          </p:nvGrpSpPr>
          <p:grpSpPr bwMode="auto">
            <a:xfrm>
              <a:off x="340" y="32"/>
              <a:ext cx="59" cy="59"/>
              <a:chOff x="120" y="225"/>
              <a:chExt cx="59" cy="59"/>
            </a:xfrm>
          </p:grpSpPr>
          <p:sp>
            <p:nvSpPr>
              <p:cNvPr id="42029" name="Oval 99"/>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30" name="Freeform 100"/>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31" name="Line 101"/>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32" name="Oval 102"/>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nvGrpSpPr>
            <p:cNvPr id="42024" name="Group 103"/>
            <p:cNvGrpSpPr>
              <a:grpSpLocks/>
            </p:cNvGrpSpPr>
            <p:nvPr/>
          </p:nvGrpSpPr>
          <p:grpSpPr bwMode="auto">
            <a:xfrm>
              <a:off x="419" y="32"/>
              <a:ext cx="59" cy="59"/>
              <a:chOff x="120" y="225"/>
              <a:chExt cx="59" cy="59"/>
            </a:xfrm>
          </p:grpSpPr>
          <p:sp>
            <p:nvSpPr>
              <p:cNvPr id="42025" name="Oval 104"/>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26" name="Freeform 105"/>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27" name="Line 106"/>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28" name="Oval 107"/>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grpSp>
        <p:nvGrpSpPr>
          <p:cNvPr id="41991" name="Group 108"/>
          <p:cNvGrpSpPr>
            <a:grpSpLocks/>
          </p:cNvGrpSpPr>
          <p:nvPr/>
        </p:nvGrpSpPr>
        <p:grpSpPr bwMode="auto">
          <a:xfrm>
            <a:off x="838200" y="4876800"/>
            <a:ext cx="860425" cy="136525"/>
            <a:chOff x="105" y="32"/>
            <a:chExt cx="373" cy="59"/>
          </a:xfrm>
        </p:grpSpPr>
        <p:grpSp>
          <p:nvGrpSpPr>
            <p:cNvPr id="41995" name="Group 109"/>
            <p:cNvGrpSpPr>
              <a:grpSpLocks/>
            </p:cNvGrpSpPr>
            <p:nvPr/>
          </p:nvGrpSpPr>
          <p:grpSpPr bwMode="auto">
            <a:xfrm>
              <a:off x="105" y="32"/>
              <a:ext cx="59" cy="59"/>
              <a:chOff x="120" y="225"/>
              <a:chExt cx="59" cy="59"/>
            </a:xfrm>
          </p:grpSpPr>
          <p:sp>
            <p:nvSpPr>
              <p:cNvPr id="42016" name="Oval 110"/>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17" name="Freeform 111"/>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18" name="Line 112"/>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19" name="Oval 113"/>
              <p:cNvSpPr>
                <a:spLocks noChangeArrowheads="1"/>
              </p:cNvSpPr>
              <p:nvPr/>
            </p:nvSpPr>
            <p:spPr bwMode="auto">
              <a:xfrm>
                <a:off x="120" y="225"/>
                <a:ext cx="59" cy="59"/>
              </a:xfrm>
              <a:prstGeom prst="ellipse">
                <a:avLst/>
              </a:prstGeom>
              <a:solidFill>
                <a:schemeClr val="accent2"/>
              </a:solidFill>
              <a:ln w="12700" algn="ctr">
                <a:solidFill>
                  <a:schemeClr val="bg1"/>
                </a:solidFill>
                <a:round/>
                <a:headEnd/>
                <a:tailEnd/>
              </a:ln>
            </p:spPr>
            <p:txBody>
              <a:bodyPr wrap="none" anchor="ctr"/>
              <a:lstStyle/>
              <a:p>
                <a:endParaRPr lang="en-US" sz="2400">
                  <a:solidFill>
                    <a:srgbClr val="000000"/>
                  </a:solidFill>
                </a:endParaRPr>
              </a:p>
            </p:txBody>
          </p:sp>
        </p:grpSp>
        <p:grpSp>
          <p:nvGrpSpPr>
            <p:cNvPr id="41996" name="Group 114"/>
            <p:cNvGrpSpPr>
              <a:grpSpLocks/>
            </p:cNvGrpSpPr>
            <p:nvPr/>
          </p:nvGrpSpPr>
          <p:grpSpPr bwMode="auto">
            <a:xfrm>
              <a:off x="183" y="32"/>
              <a:ext cx="59" cy="59"/>
              <a:chOff x="120" y="225"/>
              <a:chExt cx="59" cy="59"/>
            </a:xfrm>
          </p:grpSpPr>
          <p:sp>
            <p:nvSpPr>
              <p:cNvPr id="42012" name="Oval 115"/>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13" name="Freeform 116"/>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14" name="Line 117"/>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15" name="Oval 118"/>
              <p:cNvSpPr>
                <a:spLocks noChangeArrowheads="1"/>
              </p:cNvSpPr>
              <p:nvPr/>
            </p:nvSpPr>
            <p:spPr bwMode="auto">
              <a:xfrm flipH="1">
                <a:off x="126" y="225"/>
                <a:ext cx="48" cy="57"/>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nvGrpSpPr>
            <p:cNvPr id="41997" name="Group 119"/>
            <p:cNvGrpSpPr>
              <a:grpSpLocks/>
            </p:cNvGrpSpPr>
            <p:nvPr/>
          </p:nvGrpSpPr>
          <p:grpSpPr bwMode="auto">
            <a:xfrm>
              <a:off x="262" y="32"/>
              <a:ext cx="59" cy="59"/>
              <a:chOff x="120" y="225"/>
              <a:chExt cx="59" cy="59"/>
            </a:xfrm>
          </p:grpSpPr>
          <p:sp>
            <p:nvSpPr>
              <p:cNvPr id="42008" name="Oval 120"/>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09" name="Freeform 121"/>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10" name="Line 122"/>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11" name="Oval 123"/>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nvGrpSpPr>
            <p:cNvPr id="41998" name="Group 124"/>
            <p:cNvGrpSpPr>
              <a:grpSpLocks/>
            </p:cNvGrpSpPr>
            <p:nvPr/>
          </p:nvGrpSpPr>
          <p:grpSpPr bwMode="auto">
            <a:xfrm>
              <a:off x="340" y="32"/>
              <a:ext cx="59" cy="59"/>
              <a:chOff x="120" y="225"/>
              <a:chExt cx="59" cy="59"/>
            </a:xfrm>
          </p:grpSpPr>
          <p:sp>
            <p:nvSpPr>
              <p:cNvPr id="42004" name="Oval 125"/>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05" name="Freeform 126"/>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06" name="Line 127"/>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07" name="Oval 128"/>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nvGrpSpPr>
            <p:cNvPr id="41999" name="Group 129"/>
            <p:cNvGrpSpPr>
              <a:grpSpLocks/>
            </p:cNvGrpSpPr>
            <p:nvPr/>
          </p:nvGrpSpPr>
          <p:grpSpPr bwMode="auto">
            <a:xfrm>
              <a:off x="419" y="32"/>
              <a:ext cx="59" cy="59"/>
              <a:chOff x="120" y="225"/>
              <a:chExt cx="59" cy="59"/>
            </a:xfrm>
          </p:grpSpPr>
          <p:sp>
            <p:nvSpPr>
              <p:cNvPr id="42000" name="Oval 130"/>
              <p:cNvSpPr>
                <a:spLocks noChangeArrowheads="1"/>
              </p:cNvSpPr>
              <p:nvPr/>
            </p:nvSpPr>
            <p:spPr bwMode="auto">
              <a:xfrm>
                <a:off x="120" y="225"/>
                <a:ext cx="59" cy="59"/>
              </a:xfrm>
              <a:prstGeom prst="ellipse">
                <a:avLst/>
              </a:prstGeom>
              <a:solidFill>
                <a:schemeClr val="accent2"/>
              </a:solidFill>
              <a:ln w="19050" algn="ctr">
                <a:solidFill>
                  <a:schemeClr val="tx1"/>
                </a:solidFill>
                <a:round/>
                <a:headEnd/>
                <a:tailEnd/>
              </a:ln>
            </p:spPr>
            <p:txBody>
              <a:bodyPr wrap="none" anchor="ctr"/>
              <a:lstStyle/>
              <a:p>
                <a:endParaRPr lang="en-US" sz="2400">
                  <a:solidFill>
                    <a:srgbClr val="000000"/>
                  </a:solidFill>
                </a:endParaRPr>
              </a:p>
            </p:txBody>
          </p:sp>
          <p:sp>
            <p:nvSpPr>
              <p:cNvPr id="42001" name="Freeform 131"/>
              <p:cNvSpPr>
                <a:spLocks/>
              </p:cNvSpPr>
              <p:nvPr/>
            </p:nvSpPr>
            <p:spPr bwMode="auto">
              <a:xfrm>
                <a:off x="152" y="227"/>
                <a:ext cx="27" cy="55"/>
              </a:xfrm>
              <a:custGeom>
                <a:avLst/>
                <a:gdLst>
                  <a:gd name="T0" fmla="*/ 0 w 286"/>
                  <a:gd name="T1" fmla="*/ 0 h 579"/>
                  <a:gd name="T2" fmla="*/ 0 w 286"/>
                  <a:gd name="T3" fmla="*/ 0 h 579"/>
                  <a:gd name="T4" fmla="*/ 0 w 286"/>
                  <a:gd name="T5" fmla="*/ 0 h 579"/>
                  <a:gd name="T6" fmla="*/ 0 w 286"/>
                  <a:gd name="T7" fmla="*/ 0 h 579"/>
                  <a:gd name="T8" fmla="*/ 0 w 286"/>
                  <a:gd name="T9" fmla="*/ 0 h 579"/>
                  <a:gd name="T10" fmla="*/ 0 w 286"/>
                  <a:gd name="T11" fmla="*/ 0 h 579"/>
                  <a:gd name="T12" fmla="*/ 0 w 286"/>
                  <a:gd name="T13" fmla="*/ 0 h 579"/>
                  <a:gd name="T14" fmla="*/ 0 w 286"/>
                  <a:gd name="T15" fmla="*/ 0 h 579"/>
                  <a:gd name="T16" fmla="*/ 0 w 286"/>
                  <a:gd name="T17" fmla="*/ 0 h 579"/>
                  <a:gd name="T18" fmla="*/ 0 w 286"/>
                  <a:gd name="T19" fmla="*/ 0 h 579"/>
                  <a:gd name="T20" fmla="*/ 0 w 286"/>
                  <a:gd name="T21" fmla="*/ 0 h 579"/>
                  <a:gd name="T22" fmla="*/ 0 w 286"/>
                  <a:gd name="T23" fmla="*/ 0 h 579"/>
                  <a:gd name="T24" fmla="*/ 0 w 286"/>
                  <a:gd name="T25" fmla="*/ 0 h 579"/>
                  <a:gd name="T26" fmla="*/ 0 w 286"/>
                  <a:gd name="T27" fmla="*/ 0 h 579"/>
                  <a:gd name="T28" fmla="*/ 0 w 286"/>
                  <a:gd name="T29" fmla="*/ 0 h 579"/>
                  <a:gd name="T30" fmla="*/ 0 w 286"/>
                  <a:gd name="T31" fmla="*/ 0 h 579"/>
                  <a:gd name="T32" fmla="*/ 0 w 286"/>
                  <a:gd name="T33" fmla="*/ 0 h 5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6"/>
                  <a:gd name="T52" fmla="*/ 0 h 579"/>
                  <a:gd name="T53" fmla="*/ 286 w 286"/>
                  <a:gd name="T54" fmla="*/ 579 h 5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6" h="579">
                    <a:moveTo>
                      <a:pt x="0" y="0"/>
                    </a:moveTo>
                    <a:lnTo>
                      <a:pt x="0" y="579"/>
                    </a:lnTo>
                    <a:lnTo>
                      <a:pt x="64" y="572"/>
                    </a:lnTo>
                    <a:lnTo>
                      <a:pt x="136" y="545"/>
                    </a:lnTo>
                    <a:lnTo>
                      <a:pt x="190" y="506"/>
                    </a:lnTo>
                    <a:lnTo>
                      <a:pt x="229" y="461"/>
                    </a:lnTo>
                    <a:lnTo>
                      <a:pt x="249" y="434"/>
                    </a:lnTo>
                    <a:lnTo>
                      <a:pt x="274" y="372"/>
                    </a:lnTo>
                    <a:lnTo>
                      <a:pt x="286" y="303"/>
                    </a:lnTo>
                    <a:lnTo>
                      <a:pt x="276" y="209"/>
                    </a:lnTo>
                    <a:lnTo>
                      <a:pt x="247" y="143"/>
                    </a:lnTo>
                    <a:lnTo>
                      <a:pt x="210" y="95"/>
                    </a:lnTo>
                    <a:lnTo>
                      <a:pt x="154" y="45"/>
                    </a:lnTo>
                    <a:lnTo>
                      <a:pt x="102" y="21"/>
                    </a:lnTo>
                    <a:lnTo>
                      <a:pt x="48" y="6"/>
                    </a:lnTo>
                    <a:lnTo>
                      <a:pt x="18" y="2"/>
                    </a:lnTo>
                    <a:lnTo>
                      <a:pt x="0" y="0"/>
                    </a:lnTo>
                    <a:close/>
                  </a:path>
                </a:pathLst>
              </a:custGeom>
              <a:solidFill>
                <a:schemeClr val="bg1"/>
              </a:solidFill>
              <a:ln w="19050">
                <a:solidFill>
                  <a:schemeClr val="tx1"/>
                </a:solidFill>
                <a:round/>
                <a:headEnd/>
                <a:tailEnd/>
              </a:ln>
            </p:spPr>
            <p:txBody>
              <a:bodyPr/>
              <a:lstStyle/>
              <a:p>
                <a:endParaRPr lang="en-US"/>
              </a:p>
            </p:txBody>
          </p:sp>
          <p:sp>
            <p:nvSpPr>
              <p:cNvPr id="42002" name="Line 132"/>
              <p:cNvSpPr>
                <a:spLocks noChangeShapeType="1"/>
              </p:cNvSpPr>
              <p:nvPr/>
            </p:nvSpPr>
            <p:spPr bwMode="auto">
              <a:xfrm>
                <a:off x="150" y="226"/>
                <a:ext cx="0" cy="57"/>
              </a:xfrm>
              <a:prstGeom prst="line">
                <a:avLst/>
              </a:prstGeom>
              <a:noFill/>
              <a:ln w="19050">
                <a:solidFill>
                  <a:srgbClr val="969696"/>
                </a:solidFill>
                <a:round/>
                <a:headEnd/>
                <a:tailEnd/>
              </a:ln>
            </p:spPr>
            <p:txBody>
              <a:bodyPr/>
              <a:lstStyle/>
              <a:p>
                <a:endParaRPr lang="en-US"/>
              </a:p>
            </p:txBody>
          </p:sp>
          <p:sp>
            <p:nvSpPr>
              <p:cNvPr id="42003" name="Oval 133"/>
              <p:cNvSpPr>
                <a:spLocks noChangeArrowheads="1"/>
              </p:cNvSpPr>
              <p:nvPr/>
            </p:nvSpPr>
            <p:spPr bwMode="auto">
              <a:xfrm>
                <a:off x="120" y="225"/>
                <a:ext cx="59" cy="59"/>
              </a:xfrm>
              <a:prstGeom prst="ellipse">
                <a:avLst/>
              </a:prstGeom>
              <a:solidFill>
                <a:srgbClr val="FFE453"/>
              </a:solidFill>
              <a:ln w="9525" algn="ctr">
                <a:solidFill>
                  <a:schemeClr val="bg1"/>
                </a:solidFill>
                <a:round/>
                <a:headEnd/>
                <a:tailEnd/>
              </a:ln>
            </p:spPr>
            <p:txBody>
              <a:bodyPr wrap="none" anchor="ctr"/>
              <a:lstStyle/>
              <a:p>
                <a:endParaRPr lang="en-US" sz="2400">
                  <a:solidFill>
                    <a:srgbClr val="000000"/>
                  </a:solidFill>
                </a:endParaRPr>
              </a:p>
            </p:txBody>
          </p:sp>
        </p:grpSp>
      </p:grpSp>
      <p:sp>
        <p:nvSpPr>
          <p:cNvPr id="7176" name="Rectangle 139"/>
          <p:cNvSpPr>
            <a:spLocks noChangeArrowheads="1"/>
          </p:cNvSpPr>
          <p:nvPr/>
        </p:nvSpPr>
        <p:spPr bwMode="auto">
          <a:xfrm>
            <a:off x="468313" y="1489075"/>
            <a:ext cx="6964362" cy="1557338"/>
          </a:xfrm>
          <a:prstGeom prst="rect">
            <a:avLst/>
          </a:prstGeom>
          <a:noFill/>
          <a:ln w="9525">
            <a:noFill/>
            <a:miter lim="800000"/>
            <a:headEnd/>
            <a:tailEnd/>
          </a:ln>
        </p:spPr>
        <p:txBody>
          <a:bodyPr>
            <a:spAutoFit/>
          </a:bodyPr>
          <a:lstStyle/>
          <a:p>
            <a:pPr marL="285750" indent="-285750" fontAlgn="auto">
              <a:spcBef>
                <a:spcPct val="20000"/>
              </a:spcBef>
              <a:spcAft>
                <a:spcPts val="0"/>
              </a:spcAft>
              <a:tabLst>
                <a:tab pos="0" algn="l"/>
              </a:tabLst>
              <a:defRPr/>
            </a:pPr>
            <a:r>
              <a:rPr lang="en-US" sz="2800" b="1" dirty="0">
                <a:solidFill>
                  <a:srgbClr val="49607C"/>
                </a:solidFill>
                <a:latin typeface="Arial" pitchFamily="34" charset="0"/>
                <a:ea typeface="+mn-ea"/>
                <a:cs typeface="Arial" pitchFamily="34" charset="0"/>
              </a:rPr>
              <a:t>TripAdvisor reviews are largely positive</a:t>
            </a:r>
          </a:p>
          <a:p>
            <a:pPr marL="285750" indent="-285750" fontAlgn="auto">
              <a:spcBef>
                <a:spcPct val="20000"/>
              </a:spcBef>
              <a:spcAft>
                <a:spcPts val="0"/>
              </a:spcAft>
              <a:buFont typeface="Arial" pitchFamily="34" charset="0"/>
              <a:buChar char="•"/>
              <a:tabLst>
                <a:tab pos="0" algn="l"/>
              </a:tabLst>
              <a:defRPr/>
            </a:pPr>
            <a:r>
              <a:rPr lang="en-US" sz="2800" b="1" dirty="0">
                <a:solidFill>
                  <a:srgbClr val="49607C"/>
                </a:solidFill>
                <a:latin typeface="Arial" pitchFamily="34" charset="0"/>
                <a:ea typeface="+mn-ea"/>
                <a:cs typeface="Arial" pitchFamily="34" charset="0"/>
              </a:rPr>
              <a:t>Average Score is 3.85</a:t>
            </a:r>
          </a:p>
          <a:p>
            <a:pPr marL="285750" indent="-285750" fontAlgn="auto">
              <a:spcBef>
                <a:spcPct val="20000"/>
              </a:spcBef>
              <a:spcAft>
                <a:spcPts val="0"/>
              </a:spcAft>
              <a:buFont typeface="Arial" pitchFamily="34" charset="0"/>
              <a:buChar char="•"/>
              <a:tabLst>
                <a:tab pos="0" algn="l"/>
              </a:tabLst>
              <a:defRPr/>
            </a:pPr>
            <a:r>
              <a:rPr lang="en-US" sz="2800" b="1" dirty="0">
                <a:solidFill>
                  <a:srgbClr val="49607C"/>
                </a:solidFill>
                <a:latin typeface="Arial" pitchFamily="34" charset="0"/>
                <a:ea typeface="+mn-ea"/>
                <a:cs typeface="Arial" pitchFamily="34" charset="0"/>
              </a:rPr>
              <a:t>71% are 4+ stars</a:t>
            </a:r>
          </a:p>
        </p:txBody>
      </p:sp>
      <p:sp>
        <p:nvSpPr>
          <p:cNvPr id="41993" name="Title 5"/>
          <p:cNvSpPr>
            <a:spLocks noGrp="1"/>
          </p:cNvSpPr>
          <p:nvPr>
            <p:ph type="title"/>
          </p:nvPr>
        </p:nvSpPr>
        <p:spPr>
          <a:xfrm>
            <a:off x="468313" y="104775"/>
            <a:ext cx="8229600" cy="457200"/>
          </a:xfrm>
        </p:spPr>
        <p:txBody>
          <a:bodyPr/>
          <a:lstStyle/>
          <a:p>
            <a:pPr eaLnBrk="1" hangingPunct="1"/>
            <a:r>
              <a:rPr lang="en-US" smtClean="0"/>
              <a:t>TripAdvisor Reviews</a:t>
            </a:r>
          </a:p>
        </p:txBody>
      </p:sp>
      <p:pic>
        <p:nvPicPr>
          <p:cNvPr id="41994" name="Picture 7" descr="logo"/>
          <p:cNvPicPr>
            <a:picLocks noChangeAspect="1" noChangeArrowheads="1"/>
          </p:cNvPicPr>
          <p:nvPr/>
        </p:nvPicPr>
        <p:blipFill>
          <a:blip r:embed="rId4"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Fraud Squad</a:t>
            </a:r>
          </a:p>
        </p:txBody>
      </p:sp>
      <p:sp>
        <p:nvSpPr>
          <p:cNvPr id="43011" name="Rectangle 3"/>
          <p:cNvSpPr>
            <a:spLocks noGrp="1" noChangeAspect="1" noChangeArrowheads="1"/>
          </p:cNvSpPr>
          <p:nvPr>
            <p:ph type="body" idx="1"/>
          </p:nvPr>
        </p:nvSpPr>
        <p:spPr>
          <a:xfrm>
            <a:off x="806450" y="1119188"/>
            <a:ext cx="8229600" cy="5097462"/>
          </a:xfrm>
        </p:spPr>
        <p:txBody>
          <a:bodyPr/>
          <a:lstStyle/>
          <a:p>
            <a:pPr eaLnBrk="1" hangingPunct="1">
              <a:buFontTx/>
              <a:buNone/>
            </a:pPr>
            <a:r>
              <a:rPr lang="en-US" sz="2800" smtClean="0"/>
              <a:t>Fraud detection and enforcement</a:t>
            </a:r>
          </a:p>
          <a:p>
            <a:pPr lvl="1" eaLnBrk="1" hangingPunct="1"/>
            <a:r>
              <a:rPr lang="en-US" sz="2800" smtClean="0"/>
              <a:t>Very aggressive team</a:t>
            </a:r>
          </a:p>
          <a:p>
            <a:pPr lvl="1" eaLnBrk="1" hangingPunct="1"/>
            <a:endParaRPr lang="en-US" sz="2800" smtClean="0"/>
          </a:p>
          <a:p>
            <a:pPr eaLnBrk="1" hangingPunct="1">
              <a:buFontTx/>
              <a:buNone/>
            </a:pPr>
            <a:r>
              <a:rPr lang="en-US" sz="2800" smtClean="0"/>
              <a:t>Screening every review</a:t>
            </a:r>
          </a:p>
          <a:p>
            <a:pPr lvl="1" eaLnBrk="1" hangingPunct="1"/>
            <a:r>
              <a:rPr lang="en-US" sz="2800" smtClean="0"/>
              <a:t>Automated fraud detection </a:t>
            </a:r>
          </a:p>
          <a:p>
            <a:pPr lvl="1" eaLnBrk="1" hangingPunct="1"/>
            <a:r>
              <a:rPr lang="en-US" sz="2800" smtClean="0"/>
              <a:t>Constantly evolving, learning</a:t>
            </a:r>
          </a:p>
          <a:p>
            <a:pPr lvl="1" eaLnBrk="1" hangingPunct="1"/>
            <a:r>
              <a:rPr lang="en-US" sz="2800" smtClean="0"/>
              <a:t>Absolutely confidential</a:t>
            </a:r>
          </a:p>
          <a:p>
            <a:pPr lvl="1" eaLnBrk="1" hangingPunct="1"/>
            <a:endParaRPr lang="en-US" sz="2800" smtClean="0"/>
          </a:p>
          <a:p>
            <a:pPr eaLnBrk="1" hangingPunct="1">
              <a:buFontTx/>
              <a:buNone/>
            </a:pPr>
            <a:r>
              <a:rPr lang="en-US" sz="2800" smtClean="0"/>
              <a:t>Community, by nature, self-policing</a:t>
            </a:r>
          </a:p>
        </p:txBody>
      </p:sp>
      <p:pic>
        <p:nvPicPr>
          <p:cNvPr id="43012"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685800" y="1600200"/>
            <a:ext cx="7800975" cy="914400"/>
          </a:xfrm>
        </p:spPr>
        <p:txBody>
          <a:bodyPr rtlCol="0">
            <a:normAutofit fontScale="90000"/>
          </a:bodyPr>
          <a:lstStyle/>
          <a:p>
            <a:pPr eaLnBrk="1" hangingPunct="1">
              <a:defRPr/>
            </a:pPr>
            <a:r>
              <a:rPr lang="en-US" u="sng" dirty="0" smtClean="0"/>
              <a:t>Owner’s Page, customized for each hotel</a:t>
            </a:r>
            <a:r>
              <a:rPr lang="en-US" dirty="0" smtClean="0"/>
              <a:t>:  </a:t>
            </a:r>
            <a:r>
              <a:rPr lang="en-US" sz="2800" dirty="0" smtClean="0">
                <a:solidFill>
                  <a:srgbClr val="C00000"/>
                </a:solidFill>
              </a:rPr>
              <a:t>www.tripadvisor.com/owners</a:t>
            </a:r>
            <a:r>
              <a:rPr lang="en-US" dirty="0" smtClean="0"/>
              <a:t/>
            </a:r>
            <a:br>
              <a:rPr lang="en-US" dirty="0" smtClean="0"/>
            </a:br>
            <a:r>
              <a:rPr lang="en-US" dirty="0" smtClean="0"/>
              <a:t/>
            </a:r>
            <a:br>
              <a:rPr lang="en-US" dirty="0" smtClean="0"/>
            </a:br>
            <a:r>
              <a:rPr lang="en-US" dirty="0" smtClean="0"/>
              <a:t>Everything you need to manage your presence,</a:t>
            </a:r>
            <a:br>
              <a:rPr lang="en-US" dirty="0" smtClean="0"/>
            </a:br>
            <a:r>
              <a:rPr lang="en-US" dirty="0" smtClean="0"/>
              <a:t>and market your business</a:t>
            </a:r>
          </a:p>
        </p:txBody>
      </p:sp>
      <p:pic>
        <p:nvPicPr>
          <p:cNvPr id="44035" name="Picture 4"/>
          <p:cNvPicPr>
            <a:picLocks noChangeAspect="1" noChangeArrowheads="1"/>
          </p:cNvPicPr>
          <p:nvPr/>
        </p:nvPicPr>
        <p:blipFill>
          <a:blip r:embed="rId3" cstate="print"/>
          <a:srcRect l="12917" t="27499" r="64687" b="62750"/>
          <a:stretch>
            <a:fillRect/>
          </a:stretch>
        </p:blipFill>
        <p:spPr bwMode="auto">
          <a:xfrm>
            <a:off x="561975" y="4113213"/>
            <a:ext cx="8243888" cy="1495425"/>
          </a:xfrm>
          <a:prstGeom prst="rect">
            <a:avLst/>
          </a:prstGeom>
          <a:noFill/>
          <a:ln w="9525" algn="ctr">
            <a:noFill/>
            <a:miter lim="800000"/>
            <a:headEnd/>
            <a:tailEnd/>
          </a:ln>
        </p:spPr>
      </p:pic>
      <p:pic>
        <p:nvPicPr>
          <p:cNvPr id="44036" name="Picture 7" descr="logo"/>
          <p:cNvPicPr>
            <a:picLocks noChangeAspect="1" noChangeArrowheads="1"/>
          </p:cNvPicPr>
          <p:nvPr/>
        </p:nvPicPr>
        <p:blipFill>
          <a:blip r:embed="rId4" cstate="print"/>
          <a:srcRect/>
          <a:stretch>
            <a:fillRect/>
          </a:stretch>
        </p:blipFill>
        <p:spPr bwMode="auto">
          <a:xfrm>
            <a:off x="4083050" y="6423025"/>
            <a:ext cx="1096963" cy="180975"/>
          </a:xfrm>
          <a:prstGeom prst="rect">
            <a:avLst/>
          </a:prstGeom>
          <a:noFill/>
          <a:ln w="9525">
            <a:noFill/>
            <a:miter lim="800000"/>
            <a:headEnd/>
            <a:tailEnd/>
          </a:ln>
        </p:spPr>
      </p:pic>
      <p:pic>
        <p:nvPicPr>
          <p:cNvPr id="44037" name="Picture 2"/>
          <p:cNvPicPr>
            <a:picLocks noChangeAspect="1" noChangeArrowheads="1"/>
          </p:cNvPicPr>
          <p:nvPr/>
        </p:nvPicPr>
        <p:blipFill>
          <a:blip r:embed="rId5" cstate="print"/>
          <a:srcRect/>
          <a:stretch>
            <a:fillRect/>
          </a:stretch>
        </p:blipFill>
        <p:spPr bwMode="auto">
          <a:xfrm>
            <a:off x="685800" y="1766888"/>
            <a:ext cx="7626350" cy="273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Owner’s Center Tools</a:t>
            </a:r>
          </a:p>
        </p:txBody>
      </p:sp>
      <p:pic>
        <p:nvPicPr>
          <p:cNvPr id="45059" name="Picture 4"/>
          <p:cNvPicPr>
            <a:picLocks noGrp="1" noChangeAspect="1" noChangeArrowheads="1"/>
          </p:cNvPicPr>
          <p:nvPr>
            <p:ph idx="1"/>
          </p:nvPr>
        </p:nvPicPr>
        <p:blipFill>
          <a:blip r:embed="rId2" cstate="print"/>
          <a:srcRect l="13101" t="20865" r="68269" b="29723"/>
          <a:stretch>
            <a:fillRect/>
          </a:stretch>
        </p:blipFill>
        <p:spPr>
          <a:xfrm>
            <a:off x="2051050" y="736600"/>
            <a:ext cx="5387975" cy="5956300"/>
          </a:xfrm>
        </p:spPr>
      </p:pic>
      <p:pic>
        <p:nvPicPr>
          <p:cNvPr id="45060"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t>Manage Your Listing</a:t>
            </a:r>
          </a:p>
        </p:txBody>
      </p:sp>
      <p:pic>
        <p:nvPicPr>
          <p:cNvPr id="46083" name="Picture 5"/>
          <p:cNvPicPr>
            <a:picLocks noGrp="1" noChangeAspect="1" noChangeArrowheads="1"/>
          </p:cNvPicPr>
          <p:nvPr>
            <p:ph idx="1"/>
          </p:nvPr>
        </p:nvPicPr>
        <p:blipFill>
          <a:blip r:embed="rId2" cstate="print"/>
          <a:srcRect l="18269" t="25433" r="58293" b="33508"/>
          <a:stretch>
            <a:fillRect/>
          </a:stretch>
        </p:blipFill>
        <p:spPr>
          <a:xfrm>
            <a:off x="617538" y="1444625"/>
            <a:ext cx="7832725" cy="4900613"/>
          </a:xfrm>
        </p:spPr>
      </p:pic>
      <p:sp>
        <p:nvSpPr>
          <p:cNvPr id="6" name="Rectangle 5"/>
          <p:cNvSpPr/>
          <p:nvPr/>
        </p:nvSpPr>
        <p:spPr>
          <a:xfrm>
            <a:off x="5351463" y="2201863"/>
            <a:ext cx="3346450" cy="2540000"/>
          </a:xfrm>
          <a:prstGeom prst="rect">
            <a:avLst/>
          </a:prstGeom>
          <a:noFill/>
          <a:ln w="31750">
            <a:solidFill>
              <a:srgbClr val="FF0000"/>
            </a:solid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5"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Manage Your Listing</a:t>
            </a:r>
          </a:p>
        </p:txBody>
      </p:sp>
      <p:pic>
        <p:nvPicPr>
          <p:cNvPr id="47107" name="Picture 4"/>
          <p:cNvPicPr>
            <a:picLocks noGrp="1" noChangeAspect="1" noChangeArrowheads="1"/>
          </p:cNvPicPr>
          <p:nvPr>
            <p:ph idx="1"/>
          </p:nvPr>
        </p:nvPicPr>
        <p:blipFill>
          <a:blip r:embed="rId2" cstate="print"/>
          <a:srcRect l="18028" t="16010" r="58173" b="36539"/>
          <a:stretch>
            <a:fillRect/>
          </a:stretch>
        </p:blipFill>
        <p:spPr>
          <a:xfrm>
            <a:off x="1128713" y="987425"/>
            <a:ext cx="7569200" cy="5391150"/>
          </a:xfrm>
        </p:spPr>
      </p:pic>
      <p:sp>
        <p:nvSpPr>
          <p:cNvPr id="4" name="Rectangle 3"/>
          <p:cNvSpPr/>
          <p:nvPr/>
        </p:nvSpPr>
        <p:spPr>
          <a:xfrm>
            <a:off x="5722938" y="1422400"/>
            <a:ext cx="2974975" cy="4956175"/>
          </a:xfrm>
          <a:prstGeom prst="rect">
            <a:avLst/>
          </a:prstGeom>
          <a:noFill/>
          <a:ln w="31750">
            <a:solidFill>
              <a:srgbClr val="FF0000"/>
            </a:solid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7109"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Field.png"/>
          <p:cNvPicPr>
            <a:picLocks noChangeAspect="1"/>
          </p:cNvPicPr>
          <p:nvPr/>
        </p:nvPicPr>
        <p:blipFill>
          <a:blip r:embed="rId3" cstate="print"/>
          <a:srcRect/>
          <a:stretch>
            <a:fillRect/>
          </a:stretch>
        </p:blipFill>
        <p:spPr bwMode="auto">
          <a:xfrm>
            <a:off x="0" y="2046288"/>
            <a:ext cx="7229475" cy="4811712"/>
          </a:xfrm>
          <a:prstGeom prst="rect">
            <a:avLst/>
          </a:prstGeom>
          <a:noFill/>
          <a:ln w="9525">
            <a:noFill/>
            <a:miter lim="800000"/>
            <a:headEnd/>
            <a:tailEnd/>
          </a:ln>
        </p:spPr>
      </p:pic>
      <p:sp>
        <p:nvSpPr>
          <p:cNvPr id="20483" name="Title 4"/>
          <p:cNvSpPr>
            <a:spLocks noGrp="1"/>
          </p:cNvSpPr>
          <p:nvPr>
            <p:ph type="title"/>
          </p:nvPr>
        </p:nvSpPr>
        <p:spPr/>
        <p:txBody>
          <a:bodyPr/>
          <a:lstStyle/>
          <a:p>
            <a:pPr eaLnBrk="1" hangingPunct="1"/>
            <a:r>
              <a:rPr lang="en-US" smtClean="0"/>
              <a:t>Our Mission</a:t>
            </a:r>
          </a:p>
        </p:txBody>
      </p:sp>
      <p:sp>
        <p:nvSpPr>
          <p:cNvPr id="7" name="Content Placeholder 6"/>
          <p:cNvSpPr>
            <a:spLocks noGrp="1"/>
          </p:cNvSpPr>
          <p:nvPr>
            <p:ph sz="half" idx="2"/>
          </p:nvPr>
        </p:nvSpPr>
        <p:spPr>
          <a:xfrm>
            <a:off x="2444750" y="922338"/>
            <a:ext cx="6253163" cy="1123950"/>
          </a:xfrm>
        </p:spPr>
        <p:txBody>
          <a:bodyPr/>
          <a:lstStyle/>
          <a:p>
            <a:pPr algn="r" eaLnBrk="1" hangingPunct="1">
              <a:lnSpc>
                <a:spcPts val="3000"/>
              </a:lnSpc>
              <a:buFontTx/>
              <a:buNone/>
              <a:defRPr/>
            </a:pPr>
            <a:r>
              <a:rPr lang="en-US" sz="2400" b="1" dirty="0" smtClean="0"/>
              <a:t>We help travelers </a:t>
            </a:r>
          </a:p>
          <a:p>
            <a:pPr marL="0" algn="r" eaLnBrk="1" hangingPunct="1">
              <a:lnSpc>
                <a:spcPts val="3000"/>
              </a:lnSpc>
              <a:spcBef>
                <a:spcPts val="0"/>
              </a:spcBef>
              <a:buFontTx/>
              <a:buNone/>
              <a:defRPr/>
            </a:pPr>
            <a:r>
              <a:rPr lang="en-US" sz="2100" dirty="0" smtClean="0">
                <a:cs typeface="Arial" charset="0"/>
              </a:rPr>
              <a:t>around the world plan &amp; have the perfect trip.</a:t>
            </a:r>
            <a:endParaRPr lang="en-US" sz="2100" dirty="0"/>
          </a:p>
        </p:txBody>
      </p:sp>
      <p:sp>
        <p:nvSpPr>
          <p:cNvPr id="20485" name="Slide Number Placeholder 3"/>
          <p:cNvSpPr>
            <a:spLocks noGrp="1"/>
          </p:cNvSpPr>
          <p:nvPr>
            <p:ph type="sldNum" sz="quarter" idx="10"/>
          </p:nvPr>
        </p:nvSpPr>
        <p:spPr bwMode="auto">
          <a:ln>
            <a:miter lim="800000"/>
            <a:headEnd/>
            <a:tailEnd/>
          </a:ln>
        </p:spPr>
        <p:txBody>
          <a:bodyPr wrap="square" numCol="1" compatLnSpc="1">
            <a:prstTxWarp prst="textNoShape">
              <a:avLst/>
            </a:prstTxWarp>
          </a:bodyPr>
          <a:lstStyle/>
          <a:p>
            <a:pPr>
              <a:defRPr/>
            </a:pPr>
            <a:fld id="{D01F5AF2-AECE-4458-92BA-1EB59770F8EC}" type="slidenum">
              <a:rPr lang="en-US" smtClean="0">
                <a:ea typeface="ＭＳ Ｐゴシック"/>
              </a:rPr>
              <a:pPr>
                <a:defRPr/>
              </a:pPr>
              <a:t>3</a:t>
            </a:fld>
            <a:endParaRPr lang="en-US" smtClean="0">
              <a:ea typeface="ＭＳ Ｐゴシック"/>
            </a:endParaRPr>
          </a:p>
        </p:txBody>
      </p:sp>
      <p:pic>
        <p:nvPicPr>
          <p:cNvPr id="9" name="Picture 8" descr="MediaBakery_BNS0041869.png"/>
          <p:cNvPicPr>
            <a:picLocks noChangeAspect="1"/>
          </p:cNvPicPr>
          <p:nvPr/>
        </p:nvPicPr>
        <p:blipFill>
          <a:blip r:embed="rId4" cstate="print"/>
          <a:stretch>
            <a:fillRect/>
          </a:stretch>
        </p:blipFill>
        <p:spPr>
          <a:xfrm rot="21007408">
            <a:off x="4857750" y="2128838"/>
            <a:ext cx="2430463" cy="1617662"/>
          </a:xfrm>
          <a:prstGeom prst="rect">
            <a:avLst/>
          </a:prstGeom>
          <a:ln>
            <a:noFill/>
          </a:ln>
          <a:effectLst>
            <a:outerShdw blurRad="63500" sx="102000" sy="102000" algn="ctr" rotWithShape="0">
              <a:prstClr val="black">
                <a:alpha val="40000"/>
              </a:prstClr>
            </a:outerShdw>
          </a:effectLst>
        </p:spPr>
      </p:pic>
      <p:pic>
        <p:nvPicPr>
          <p:cNvPr id="12" name="Picture 11" descr="MediaBakery_BNS0041869.png"/>
          <p:cNvPicPr>
            <a:picLocks noChangeAspect="1"/>
          </p:cNvPicPr>
          <p:nvPr/>
        </p:nvPicPr>
        <p:blipFill>
          <a:blip r:embed="rId5" cstate="print"/>
          <a:stretch>
            <a:fillRect/>
          </a:stretch>
        </p:blipFill>
        <p:spPr>
          <a:xfrm rot="478207">
            <a:off x="4027488" y="4846638"/>
            <a:ext cx="2551112" cy="1706562"/>
          </a:xfrm>
          <a:prstGeom prst="rect">
            <a:avLst/>
          </a:prstGeom>
          <a:ln>
            <a:noFill/>
          </a:ln>
          <a:effectLst>
            <a:outerShdw blurRad="50800" dist="38100" dir="2700000" algn="tl" rotWithShape="0">
              <a:prstClr val="black">
                <a:alpha val="40000"/>
              </a:prstClr>
            </a:outerShdw>
          </a:effectLst>
        </p:spPr>
      </p:pic>
      <p:pic>
        <p:nvPicPr>
          <p:cNvPr id="10" name="Picture 9" descr="MediaBakery_BNS0041869.png"/>
          <p:cNvPicPr>
            <a:picLocks noChangeAspect="1"/>
          </p:cNvPicPr>
          <p:nvPr/>
        </p:nvPicPr>
        <p:blipFill>
          <a:blip r:embed="rId6" cstate="print"/>
          <a:stretch>
            <a:fillRect/>
          </a:stretch>
        </p:blipFill>
        <p:spPr>
          <a:xfrm rot="20833661">
            <a:off x="6107113" y="3692525"/>
            <a:ext cx="2430462" cy="1617663"/>
          </a:xfrm>
          <a:prstGeom prst="rect">
            <a:avLst/>
          </a:prstGeom>
          <a:ln>
            <a:noFill/>
          </a:ln>
          <a:effectLst>
            <a:outerShdw blurRad="50800" dist="38100" dir="2700000" algn="tl" rotWithShape="0">
              <a:prstClr val="black">
                <a:alpha val="40000"/>
              </a:prst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0"/>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Track Performance</a:t>
            </a:r>
          </a:p>
        </p:txBody>
      </p:sp>
      <p:pic>
        <p:nvPicPr>
          <p:cNvPr id="48131" name="Picture 4"/>
          <p:cNvPicPr>
            <a:picLocks noGrp="1" noChangeAspect="1" noChangeArrowheads="1"/>
          </p:cNvPicPr>
          <p:nvPr>
            <p:ph idx="1"/>
          </p:nvPr>
        </p:nvPicPr>
        <p:blipFill>
          <a:blip r:embed="rId2" cstate="print"/>
          <a:srcRect l="13136" t="18846" r="59496" b="47981"/>
          <a:stretch>
            <a:fillRect/>
          </a:stretch>
        </p:blipFill>
        <p:spPr>
          <a:xfrm>
            <a:off x="317500" y="1738313"/>
            <a:ext cx="8732838" cy="4411662"/>
          </a:xfrm>
        </p:spPr>
      </p:pic>
      <p:pic>
        <p:nvPicPr>
          <p:cNvPr id="48132"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Monitor Issues as they Arise</a:t>
            </a:r>
          </a:p>
        </p:txBody>
      </p:sp>
      <p:pic>
        <p:nvPicPr>
          <p:cNvPr id="49155" name="Picture 4"/>
          <p:cNvPicPr>
            <a:picLocks noGrp="1" noChangeAspect="1" noChangeArrowheads="1"/>
          </p:cNvPicPr>
          <p:nvPr>
            <p:ph idx="1"/>
          </p:nvPr>
        </p:nvPicPr>
        <p:blipFill>
          <a:blip r:embed="rId2" cstate="print"/>
          <a:srcRect l="13101" t="20576" r="60670" b="52415"/>
          <a:stretch>
            <a:fillRect/>
          </a:stretch>
        </p:blipFill>
        <p:spPr>
          <a:xfrm>
            <a:off x="104775" y="1897063"/>
            <a:ext cx="9017000" cy="3868737"/>
          </a:xfrm>
        </p:spPr>
      </p:pic>
      <p:pic>
        <p:nvPicPr>
          <p:cNvPr id="49156"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mtClean="0"/>
              <a:t>Statistical Distribution of Scores</a:t>
            </a:r>
          </a:p>
        </p:txBody>
      </p:sp>
      <p:pic>
        <p:nvPicPr>
          <p:cNvPr id="50179" name="Picture 2"/>
          <p:cNvPicPr>
            <a:picLocks noGrp="1" noChangeAspect="1" noChangeArrowheads="1"/>
          </p:cNvPicPr>
          <p:nvPr>
            <p:ph idx="1"/>
          </p:nvPr>
        </p:nvPicPr>
        <p:blipFill>
          <a:blip r:embed="rId2" cstate="print"/>
          <a:srcRect l="12981" t="48270" r="60336" b="19135"/>
          <a:stretch>
            <a:fillRect/>
          </a:stretch>
        </p:blipFill>
        <p:spPr>
          <a:xfrm>
            <a:off x="304800" y="1524000"/>
            <a:ext cx="8791575" cy="4475163"/>
          </a:xfrm>
        </p:spPr>
      </p:pic>
      <p:pic>
        <p:nvPicPr>
          <p:cNvPr id="50180"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Join the Conversation</a:t>
            </a:r>
            <a:endParaRPr lang="en-US" baseline="30000" smtClean="0"/>
          </a:p>
        </p:txBody>
      </p:sp>
      <p:sp>
        <p:nvSpPr>
          <p:cNvPr id="51203" name="Content Placeholder 2"/>
          <p:cNvSpPr>
            <a:spLocks noGrp="1"/>
          </p:cNvSpPr>
          <p:nvPr>
            <p:ph sz="half" idx="1"/>
          </p:nvPr>
        </p:nvSpPr>
        <p:spPr/>
        <p:txBody>
          <a:bodyPr/>
          <a:lstStyle/>
          <a:p>
            <a:pPr eaLnBrk="1" hangingPunct="1">
              <a:buFontTx/>
              <a:buNone/>
            </a:pPr>
            <a:r>
              <a:rPr lang="en-US" sz="2000" smtClean="0"/>
              <a:t>You have control over customer reviews by providing clean facilities and excellent service. </a:t>
            </a:r>
          </a:p>
          <a:p>
            <a:pPr eaLnBrk="1" hangingPunct="1">
              <a:buFontTx/>
              <a:buNone/>
            </a:pPr>
            <a:r>
              <a:rPr lang="en-US" sz="2000" smtClean="0"/>
              <a:t>If you stumble, as all hotels do from time to time, a well-written response to a negative comment is your strongest sales tool.</a:t>
            </a:r>
          </a:p>
          <a:p>
            <a:pPr eaLnBrk="1" hangingPunct="1">
              <a:buFontTx/>
              <a:buNone/>
            </a:pPr>
            <a:endParaRPr lang="en-US" sz="1400" smtClean="0"/>
          </a:p>
          <a:p>
            <a:pPr eaLnBrk="1" hangingPunct="1">
              <a:buFontTx/>
              <a:buNone/>
            </a:pPr>
            <a:r>
              <a:rPr lang="en-US" sz="1400" smtClean="0"/>
              <a:t>Neil Salerno, Hotel Marketing Coach</a:t>
            </a:r>
            <a:r>
              <a:rPr lang="en-US" sz="1400" baseline="30000" smtClean="0"/>
              <a:t>TM</a:t>
            </a:r>
            <a:endParaRPr lang="en-US" sz="1400" smtClean="0"/>
          </a:p>
        </p:txBody>
      </p:sp>
      <p:pic>
        <p:nvPicPr>
          <p:cNvPr id="51204" name="Picture 2"/>
          <p:cNvPicPr>
            <a:picLocks noGrp="1" noChangeAspect="1" noChangeArrowheads="1"/>
          </p:cNvPicPr>
          <p:nvPr>
            <p:ph sz="half" idx="2"/>
          </p:nvPr>
        </p:nvPicPr>
        <p:blipFill>
          <a:blip r:embed="rId2" cstate="print"/>
          <a:srcRect/>
          <a:stretch>
            <a:fillRect/>
          </a:stretch>
        </p:blipFill>
        <p:spPr>
          <a:xfrm>
            <a:off x="5299075" y="2133600"/>
            <a:ext cx="2736850" cy="39624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title"/>
          </p:nvPr>
        </p:nvSpPr>
        <p:spPr/>
        <p:txBody>
          <a:bodyPr/>
          <a:lstStyle/>
          <a:p>
            <a:pPr eaLnBrk="1" hangingPunct="1"/>
            <a:r>
              <a:rPr lang="en-US" smtClean="0"/>
              <a:t>Management Response</a:t>
            </a:r>
          </a:p>
        </p:txBody>
      </p:sp>
      <p:grpSp>
        <p:nvGrpSpPr>
          <p:cNvPr id="52227" name="Group 7"/>
          <p:cNvGrpSpPr>
            <a:grpSpLocks/>
          </p:cNvGrpSpPr>
          <p:nvPr/>
        </p:nvGrpSpPr>
        <p:grpSpPr bwMode="auto">
          <a:xfrm>
            <a:off x="331788" y="604838"/>
            <a:ext cx="3348037" cy="5891212"/>
            <a:chOff x="332495" y="966435"/>
            <a:chExt cx="2893509" cy="5310187"/>
          </a:xfrm>
        </p:grpSpPr>
        <p:pic>
          <p:nvPicPr>
            <p:cNvPr id="7171" name="Picture 3"/>
            <p:cNvPicPr>
              <a:picLocks noChangeAspect="1" noChangeArrowheads="1"/>
            </p:cNvPicPr>
            <p:nvPr/>
          </p:nvPicPr>
          <p:blipFill>
            <a:blip r:embed="rId2" cstate="print"/>
            <a:srcRect/>
            <a:stretch>
              <a:fillRect/>
            </a:stretch>
          </p:blipFill>
          <p:spPr bwMode="auto">
            <a:xfrm>
              <a:off x="332495" y="966435"/>
              <a:ext cx="2893509" cy="5310187"/>
            </a:xfrm>
            <a:prstGeom prst="rect">
              <a:avLst/>
            </a:prstGeom>
            <a:noFill/>
            <a:ln w="9525">
              <a:solidFill>
                <a:schemeClr val="accent1">
                  <a:lumMod val="75000"/>
                </a:schemeClr>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836012" y="5091811"/>
              <a:ext cx="1489972" cy="1184811"/>
            </a:xfrm>
            <a:prstGeom prst="rect">
              <a:avLst/>
            </a:prstGeom>
            <a:noFill/>
            <a:ln w="31750">
              <a:solidFill>
                <a:srgbClr val="FF0000"/>
              </a:solid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7170" name="Picture 2"/>
          <p:cNvPicPr>
            <a:picLocks noChangeAspect="1" noChangeArrowheads="1"/>
          </p:cNvPicPr>
          <p:nvPr/>
        </p:nvPicPr>
        <p:blipFill>
          <a:blip r:embed="rId3" cstate="print"/>
          <a:srcRect/>
          <a:stretch>
            <a:fillRect/>
          </a:stretch>
        </p:blipFill>
        <p:spPr bwMode="auto">
          <a:xfrm>
            <a:off x="3062288" y="1350963"/>
            <a:ext cx="5886450" cy="4575175"/>
          </a:xfrm>
          <a:prstGeom prst="rect">
            <a:avLst/>
          </a:prstGeom>
          <a:noFill/>
          <a:ln w="9525">
            <a:solidFill>
              <a:schemeClr val="accent1">
                <a:lumMod val="75000"/>
              </a:schemeClr>
            </a:solidFill>
            <a:miter lim="800000"/>
            <a:headEnd/>
            <a:tailEnd/>
          </a:ln>
          <a:effectLst>
            <a:outerShdw blurRad="50800" dist="38100" dir="2700000" algn="tl" rotWithShape="0">
              <a:prstClr val="black">
                <a:alpha val="40000"/>
              </a:prstClr>
            </a:outerShdw>
          </a:effectLst>
        </p:spPr>
      </p:pic>
      <p:pic>
        <p:nvPicPr>
          <p:cNvPr id="52229" name="Picture 7" descr="logo"/>
          <p:cNvPicPr>
            <a:picLocks noChangeAspect="1" noChangeArrowheads="1"/>
          </p:cNvPicPr>
          <p:nvPr/>
        </p:nvPicPr>
        <p:blipFill>
          <a:blip r:embed="rId4"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p:txBody>
          <a:bodyPr/>
          <a:lstStyle/>
          <a:p>
            <a:pPr eaLnBrk="1" hangingPunct="1"/>
            <a:r>
              <a:rPr lang="en-US" smtClean="0"/>
              <a:t>Management Response Tips</a:t>
            </a:r>
          </a:p>
        </p:txBody>
      </p:sp>
      <p:sp>
        <p:nvSpPr>
          <p:cNvPr id="4" name="Content Placeholder 3"/>
          <p:cNvSpPr>
            <a:spLocks noGrp="1"/>
          </p:cNvSpPr>
          <p:nvPr>
            <p:ph idx="1"/>
          </p:nvPr>
        </p:nvSpPr>
        <p:spPr>
          <a:xfrm>
            <a:off x="1135063" y="1581150"/>
            <a:ext cx="8229600" cy="5097463"/>
          </a:xfrm>
        </p:spPr>
        <p:txBody>
          <a:bodyPr/>
          <a:lstStyle/>
          <a:p>
            <a:pPr marL="514350" indent="-514350" eaLnBrk="1" hangingPunct="1">
              <a:buFontTx/>
              <a:buAutoNum type="arabicPeriod"/>
              <a:defRPr/>
            </a:pPr>
            <a:r>
              <a:rPr lang="en-US" dirty="0" smtClean="0"/>
              <a:t>Respond quickly</a:t>
            </a:r>
          </a:p>
          <a:p>
            <a:pPr marL="514350" indent="-514350" eaLnBrk="1" hangingPunct="1">
              <a:buFontTx/>
              <a:buAutoNum type="arabicPeriod"/>
              <a:defRPr/>
            </a:pPr>
            <a:endParaRPr lang="en-US" dirty="0" smtClean="0"/>
          </a:p>
          <a:p>
            <a:pPr marL="514350" indent="-514350" eaLnBrk="1" hangingPunct="1">
              <a:buFontTx/>
              <a:buAutoNum type="arabicPeriod"/>
              <a:defRPr/>
            </a:pPr>
            <a:r>
              <a:rPr lang="en-US" dirty="0" smtClean="0"/>
              <a:t>Keep the tone professional, whatever the concern</a:t>
            </a:r>
          </a:p>
          <a:p>
            <a:pPr marL="514350" indent="-514350" eaLnBrk="1" hangingPunct="1">
              <a:buFontTx/>
              <a:buAutoNum type="arabicPeriod"/>
              <a:defRPr/>
            </a:pPr>
            <a:endParaRPr lang="en-US" dirty="0" smtClean="0"/>
          </a:p>
          <a:p>
            <a:pPr marL="514350" indent="-514350" eaLnBrk="1" hangingPunct="1">
              <a:buFontTx/>
              <a:buAutoNum type="arabicPeriod"/>
              <a:defRPr/>
            </a:pPr>
            <a:r>
              <a:rPr lang="en-US" dirty="0" smtClean="0"/>
              <a:t>Avoid jargon</a:t>
            </a:r>
          </a:p>
          <a:p>
            <a:pPr marL="514350" indent="-514350" eaLnBrk="1" hangingPunct="1">
              <a:buFontTx/>
              <a:buAutoNum type="arabicPeriod"/>
              <a:defRPr/>
            </a:pPr>
            <a:endParaRPr lang="en-US" dirty="0" smtClean="0"/>
          </a:p>
          <a:p>
            <a:pPr marL="514350" indent="-514350" eaLnBrk="1" hangingPunct="1">
              <a:buFontTx/>
              <a:buAutoNum type="arabicPeriod"/>
              <a:defRPr/>
            </a:pPr>
            <a:r>
              <a:rPr lang="en-US" dirty="0" smtClean="0"/>
              <a:t>Highlight positive changes and updates</a:t>
            </a:r>
          </a:p>
          <a:p>
            <a:pPr marL="514350" indent="-514350" eaLnBrk="1" hangingPunct="1">
              <a:buFontTx/>
              <a:buAutoNum type="arabicPeriod"/>
              <a:defRPr/>
            </a:pPr>
            <a:endParaRPr lang="en-US" dirty="0" smtClean="0"/>
          </a:p>
          <a:p>
            <a:pPr marL="514350" indent="-514350" eaLnBrk="1" hangingPunct="1">
              <a:buFontTx/>
              <a:buAutoNum type="arabicPeriod"/>
              <a:defRPr/>
            </a:pPr>
            <a:r>
              <a:rPr lang="en-US" dirty="0" smtClean="0"/>
              <a:t>Be careful of individual privacy</a:t>
            </a:r>
          </a:p>
          <a:p>
            <a:pPr marL="514350" indent="-514350" eaLnBrk="1" hangingPunct="1">
              <a:buFontTx/>
              <a:buAutoNum type="arabicPeriod"/>
              <a:defRPr/>
            </a:pPr>
            <a:endParaRPr lang="en-US" dirty="0" smtClean="0"/>
          </a:p>
          <a:p>
            <a:pPr marL="514350" indent="-514350" eaLnBrk="1" hangingPunct="1">
              <a:buFontTx/>
              <a:buAutoNum type="arabicPeriod"/>
              <a:defRPr/>
            </a:pPr>
            <a:r>
              <a:rPr lang="en-US" dirty="0" smtClean="0"/>
              <a:t>Be original</a:t>
            </a:r>
          </a:p>
          <a:p>
            <a:pPr marL="514350" indent="-514350" eaLnBrk="1" hangingPunct="1">
              <a:buFontTx/>
              <a:buAutoNum type="arabicPeriod"/>
              <a:defRPr/>
            </a:pPr>
            <a:endParaRPr lang="en-US" dirty="0" smtClean="0"/>
          </a:p>
          <a:p>
            <a:pPr marL="514350" indent="-514350" eaLnBrk="1" hangingPunct="1">
              <a:buFontTx/>
              <a:buAutoNum type="arabicPeriod"/>
              <a:defRPr/>
            </a:pPr>
            <a:r>
              <a:rPr lang="en-US" dirty="0" smtClean="0"/>
              <a:t>Show gratitude</a:t>
            </a:r>
          </a:p>
          <a:p>
            <a:pPr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blinds(horizontal)">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blinds(horizontal)">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blinds(horizontal)">
                                      <p:cBhvr>
                                        <p:cTn id="3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smtClean="0"/>
              <a:t>Join the Conversation:  Forums</a:t>
            </a:r>
          </a:p>
        </p:txBody>
      </p:sp>
      <p:pic>
        <p:nvPicPr>
          <p:cNvPr id="54275" name="Picture 7" descr="logo"/>
          <p:cNvPicPr>
            <a:picLocks noChangeAspect="1" noChangeArrowheads="1"/>
          </p:cNvPicPr>
          <p:nvPr/>
        </p:nvPicPr>
        <p:blipFill>
          <a:blip r:embed="rId2" cstate="print"/>
          <a:srcRect/>
          <a:stretch>
            <a:fillRect/>
          </a:stretch>
        </p:blipFill>
        <p:spPr bwMode="auto">
          <a:xfrm>
            <a:off x="4083050" y="6423025"/>
            <a:ext cx="1096963" cy="18097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690688" y="779463"/>
            <a:ext cx="6200775" cy="5918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mtClean="0"/>
              <a:t>Put Your Ambassadors to Work</a:t>
            </a:r>
          </a:p>
        </p:txBody>
      </p:sp>
      <p:sp>
        <p:nvSpPr>
          <p:cNvPr id="55299" name="Rectangle 3"/>
          <p:cNvSpPr>
            <a:spLocks noGrp="1" noChangeAspect="1" noChangeArrowheads="1"/>
          </p:cNvSpPr>
          <p:nvPr>
            <p:ph type="body" idx="1"/>
          </p:nvPr>
        </p:nvSpPr>
        <p:spPr>
          <a:xfrm>
            <a:off x="773113" y="1084263"/>
            <a:ext cx="7924800" cy="1670050"/>
          </a:xfrm>
        </p:spPr>
        <p:txBody>
          <a:bodyPr/>
          <a:lstStyle/>
          <a:p>
            <a:pPr eaLnBrk="1" hangingPunct="1"/>
            <a:r>
              <a:rPr lang="en-US" smtClean="0"/>
              <a:t>Ask them to write reviews</a:t>
            </a:r>
          </a:p>
          <a:p>
            <a:pPr eaLnBrk="1" hangingPunct="1"/>
            <a:r>
              <a:rPr lang="en-US" smtClean="0"/>
              <a:t>Send them emails with links </a:t>
            </a:r>
          </a:p>
        </p:txBody>
      </p:sp>
      <p:pic>
        <p:nvPicPr>
          <p:cNvPr id="55300" name="Picture 4"/>
          <p:cNvPicPr>
            <a:picLocks noChangeAspect="1" noChangeArrowheads="1"/>
          </p:cNvPicPr>
          <p:nvPr/>
        </p:nvPicPr>
        <p:blipFill>
          <a:blip r:embed="rId2" cstate="print"/>
          <a:srcRect l="18269" t="23558" r="4567" b="25240"/>
          <a:stretch>
            <a:fillRect/>
          </a:stretch>
        </p:blipFill>
        <p:spPr bwMode="auto">
          <a:xfrm>
            <a:off x="358775" y="2489200"/>
            <a:ext cx="8594725" cy="4278313"/>
          </a:xfrm>
          <a:prstGeom prst="rect">
            <a:avLst/>
          </a:prstGeom>
          <a:noFill/>
          <a:ln w="9525">
            <a:noFill/>
            <a:miter lim="800000"/>
            <a:headEnd/>
            <a:tailEnd/>
          </a:ln>
        </p:spPr>
      </p:pic>
      <p:pic>
        <p:nvPicPr>
          <p:cNvPr id="55301" name="Picture 7" descr="logo"/>
          <p:cNvPicPr>
            <a:picLocks noChangeAspect="1" noChangeArrowheads="1"/>
          </p:cNvPicPr>
          <p:nvPr/>
        </p:nvPicPr>
        <p:blipFill>
          <a:blip r:embed="rId3"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pPr eaLnBrk="1" hangingPunct="1"/>
            <a:r>
              <a:rPr lang="en-US" smtClean="0"/>
              <a:t>Not Okay</a:t>
            </a:r>
          </a:p>
        </p:txBody>
      </p:sp>
      <p:sp>
        <p:nvSpPr>
          <p:cNvPr id="56323" name="Content Placeholder 3"/>
          <p:cNvSpPr>
            <a:spLocks noGrp="1"/>
          </p:cNvSpPr>
          <p:nvPr>
            <p:ph idx="1"/>
          </p:nvPr>
        </p:nvSpPr>
        <p:spPr>
          <a:xfrm>
            <a:off x="536575" y="1322388"/>
            <a:ext cx="8229600" cy="5097462"/>
          </a:xfrm>
        </p:spPr>
        <p:txBody>
          <a:bodyPr/>
          <a:lstStyle/>
          <a:p>
            <a:pPr eaLnBrk="1" hangingPunct="1">
              <a:buFontTx/>
              <a:buNone/>
            </a:pPr>
            <a:r>
              <a:rPr lang="en-US" smtClean="0"/>
              <a:t> Attempts by an owner (or agents working on behalf of the ownership of a property) to boost the reputation of a property by: </a:t>
            </a:r>
          </a:p>
          <a:p>
            <a:pPr lvl="1" eaLnBrk="1" hangingPunct="1"/>
            <a:r>
              <a:rPr lang="en-US" sz="1800" smtClean="0"/>
              <a:t>Writing a review for their own property </a:t>
            </a:r>
          </a:p>
          <a:p>
            <a:pPr lvl="1" eaLnBrk="1" hangingPunct="1"/>
            <a:r>
              <a:rPr lang="en-US" sz="1800" smtClean="0"/>
              <a:t>Asking friends or relatives to write positive reviews </a:t>
            </a:r>
          </a:p>
          <a:p>
            <a:pPr lvl="1" eaLnBrk="1" hangingPunct="1"/>
            <a:r>
              <a:rPr lang="en-US" sz="1800" smtClean="0"/>
              <a:t>Submitting a review on behalf of a guest </a:t>
            </a:r>
          </a:p>
          <a:p>
            <a:pPr lvl="1" eaLnBrk="1" hangingPunct="1"/>
            <a:r>
              <a:rPr lang="en-US" sz="1800" smtClean="0"/>
              <a:t>Copying comment cards and submitting them as reviews </a:t>
            </a:r>
          </a:p>
          <a:p>
            <a:pPr lvl="1" eaLnBrk="1" hangingPunct="1"/>
            <a:r>
              <a:rPr lang="en-US" sz="1800" smtClean="0"/>
              <a:t>Pressuring a TripAdvisor member to remove a negative review </a:t>
            </a:r>
          </a:p>
          <a:p>
            <a:pPr lvl="1" eaLnBrk="1" hangingPunct="1"/>
            <a:r>
              <a:rPr lang="en-US" sz="1800" smtClean="0"/>
              <a:t>Offering incentives such as discounts, upgrades, or any special treatment in exchange for reviews </a:t>
            </a:r>
          </a:p>
          <a:p>
            <a:pPr lvl="1" eaLnBrk="1" hangingPunct="1"/>
            <a:r>
              <a:rPr lang="en-US" sz="1800" smtClean="0"/>
              <a:t>Hiring an optimization company, third party marketing organization, or anyone to submit false reviews </a:t>
            </a:r>
          </a:p>
          <a:p>
            <a:pPr lvl="1" eaLnBrk="1" hangingPunct="1"/>
            <a:r>
              <a:rPr lang="en-US" sz="1800" smtClean="0"/>
              <a:t>Impersonating a competitor or a guest in any way </a:t>
            </a:r>
          </a:p>
          <a:p>
            <a:pPr eaLnBrk="1" hangingPunct="1"/>
            <a:endParaRPr lang="en-US" smtClean="0"/>
          </a:p>
        </p:txBody>
      </p:sp>
      <p:pic>
        <p:nvPicPr>
          <p:cNvPr id="56324" name="Picture 7" descr="logo"/>
          <p:cNvPicPr>
            <a:picLocks noChangeAspect="1" noChangeArrowheads="1"/>
          </p:cNvPicPr>
          <p:nvPr/>
        </p:nvPicPr>
        <p:blipFill>
          <a:blip r:embed="rId2"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l="65833" t="31000" r="17397" b="52750"/>
          <a:stretch>
            <a:fillRect/>
          </a:stretch>
        </p:blipFill>
        <p:spPr bwMode="auto">
          <a:xfrm>
            <a:off x="1019175" y="1490663"/>
            <a:ext cx="7464425" cy="4519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BA8816E7-17D9-4621-81CD-7E90EB23678C}" type="slidenum">
              <a:rPr lang="en-US" smtClean="0">
                <a:ea typeface="ＭＳ Ｐゴシック" pitchFamily="34" charset="-128"/>
              </a:rPr>
              <a:pPr/>
              <a:t>4</a:t>
            </a:fld>
            <a:endParaRPr lang="en-US" smtClean="0">
              <a:ea typeface="ＭＳ Ｐゴシック" pitchFamily="34" charset="-128"/>
            </a:endParaRPr>
          </a:p>
        </p:txBody>
      </p:sp>
      <p:sp>
        <p:nvSpPr>
          <p:cNvPr id="21507" name="Title 4"/>
          <p:cNvSpPr>
            <a:spLocks noGrp="1"/>
          </p:cNvSpPr>
          <p:nvPr>
            <p:ph type="title"/>
          </p:nvPr>
        </p:nvSpPr>
        <p:spPr>
          <a:xfrm>
            <a:off x="476250" y="104775"/>
            <a:ext cx="8229600" cy="457200"/>
          </a:xfrm>
        </p:spPr>
        <p:txBody>
          <a:bodyPr/>
          <a:lstStyle/>
          <a:p>
            <a:pPr eaLnBrk="1" hangingPunct="1"/>
            <a:r>
              <a:rPr lang="en-US" smtClean="0"/>
              <a:t>Our Values &amp; Philosophy</a:t>
            </a:r>
          </a:p>
        </p:txBody>
      </p:sp>
      <p:sp>
        <p:nvSpPr>
          <p:cNvPr id="7" name="Content Placeholder 6"/>
          <p:cNvSpPr>
            <a:spLocks noGrp="1"/>
          </p:cNvSpPr>
          <p:nvPr>
            <p:ph idx="1"/>
          </p:nvPr>
        </p:nvSpPr>
        <p:spPr>
          <a:xfrm>
            <a:off x="457200" y="1057275"/>
            <a:ext cx="8245475" cy="5068888"/>
          </a:xfrm>
        </p:spPr>
        <p:txBody>
          <a:bodyPr/>
          <a:lstStyle/>
          <a:p>
            <a:pPr eaLnBrk="1" hangingPunct="1">
              <a:buFontTx/>
              <a:buNone/>
              <a:defRPr/>
            </a:pPr>
            <a:r>
              <a:rPr lang="en-US" sz="1800" b="1" dirty="0" smtClean="0"/>
              <a:t>Travelers know everything:</a:t>
            </a:r>
          </a:p>
          <a:p>
            <a:pPr lvl="1" eaLnBrk="1" hangingPunct="1">
              <a:buFontTx/>
              <a:buBlip>
                <a:blip r:embed="rId3"/>
              </a:buBlip>
              <a:defRPr/>
            </a:pPr>
            <a:r>
              <a:rPr lang="en-US" dirty="0" smtClean="0"/>
              <a:t>We tap into their collective knowledge and enable the connection to share their experiences and advice</a:t>
            </a:r>
          </a:p>
          <a:p>
            <a:pPr lvl="1" eaLnBrk="1" hangingPunct="1">
              <a:buFontTx/>
              <a:buBlip>
                <a:blip r:embed="rId3"/>
              </a:buBlip>
              <a:defRPr/>
            </a:pPr>
            <a:r>
              <a:rPr lang="en-US" dirty="0" smtClean="0"/>
              <a:t>We are transparent – We do not edit or filter content</a:t>
            </a:r>
          </a:p>
          <a:p>
            <a:pPr marL="0" indent="0" eaLnBrk="1" hangingPunct="1">
              <a:buFontTx/>
              <a:buNone/>
              <a:defRPr/>
            </a:pPr>
            <a:r>
              <a:rPr lang="en-US" sz="1800" dirty="0" smtClean="0"/>
              <a:t/>
            </a:r>
            <a:br>
              <a:rPr lang="en-US" sz="1800" dirty="0" smtClean="0"/>
            </a:br>
            <a:r>
              <a:rPr lang="en-US" sz="1800" b="1" dirty="0" smtClean="0"/>
              <a:t>Bigger is better:</a:t>
            </a:r>
          </a:p>
          <a:p>
            <a:pPr marL="742950" indent="-282575" eaLnBrk="1" hangingPunct="1">
              <a:defRPr/>
            </a:pPr>
            <a:r>
              <a:rPr lang="en-US" sz="1800" dirty="0" smtClean="0"/>
              <a:t>More opinions and more input surfaces relevant information</a:t>
            </a:r>
            <a:endParaRPr lang="en-US" sz="1800" b="1" dirty="0" smtClean="0"/>
          </a:p>
          <a:p>
            <a:pPr marL="742950" indent="-282575" eaLnBrk="1" hangingPunct="1">
              <a:buFontTx/>
              <a:buNone/>
              <a:defRPr/>
            </a:pPr>
            <a:endParaRPr lang="en-US" sz="1800" b="1" dirty="0" smtClean="0"/>
          </a:p>
          <a:p>
            <a:pPr marL="0" indent="0" algn="ctr" eaLnBrk="1" hangingPunct="1">
              <a:buFontTx/>
              <a:buNone/>
              <a:defRPr/>
            </a:pPr>
            <a:r>
              <a:rPr lang="en-US" sz="1800" b="1" dirty="0" smtClean="0"/>
              <a:t>Freshness and speed of information</a:t>
            </a:r>
            <a:br>
              <a:rPr lang="en-US" sz="1800" b="1" dirty="0" smtClean="0"/>
            </a:br>
            <a:r>
              <a:rPr lang="en-US" sz="1800" b="1" dirty="0" smtClean="0"/>
              <a:t>provides the best consumer experience.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p:cNvPicPr>
            <a:picLocks noChangeAspect="1" noChangeArrowheads="1"/>
          </p:cNvPicPr>
          <p:nvPr/>
        </p:nvPicPr>
        <p:blipFill>
          <a:blip r:embed="rId3" cstate="print"/>
          <a:srcRect/>
          <a:stretch>
            <a:fillRect/>
          </a:stretch>
        </p:blipFill>
        <p:spPr bwMode="auto">
          <a:xfrm>
            <a:off x="4386263" y="1600200"/>
            <a:ext cx="1408112" cy="868363"/>
          </a:xfrm>
          <a:prstGeom prst="rect">
            <a:avLst/>
          </a:prstGeom>
          <a:noFill/>
          <a:ln w="9525">
            <a:noFill/>
            <a:miter lim="800000"/>
            <a:headEnd/>
            <a:tailEnd/>
          </a:ln>
        </p:spPr>
      </p:pic>
      <p:pic>
        <p:nvPicPr>
          <p:cNvPr id="58371" name="Picture 7"/>
          <p:cNvPicPr>
            <a:picLocks noChangeAspect="1" noChangeArrowheads="1"/>
          </p:cNvPicPr>
          <p:nvPr/>
        </p:nvPicPr>
        <p:blipFill>
          <a:blip r:embed="rId4" cstate="print"/>
          <a:srcRect/>
          <a:stretch>
            <a:fillRect/>
          </a:stretch>
        </p:blipFill>
        <p:spPr bwMode="auto">
          <a:xfrm>
            <a:off x="4386263" y="2587625"/>
            <a:ext cx="1408112" cy="1017588"/>
          </a:xfrm>
          <a:prstGeom prst="rect">
            <a:avLst/>
          </a:prstGeom>
          <a:noFill/>
          <a:ln w="9525">
            <a:noFill/>
            <a:miter lim="800000"/>
            <a:headEnd/>
            <a:tailEnd/>
          </a:ln>
        </p:spPr>
      </p:pic>
      <p:pic>
        <p:nvPicPr>
          <p:cNvPr id="58372" name="Picture 8"/>
          <p:cNvPicPr>
            <a:picLocks noChangeAspect="1" noChangeArrowheads="1"/>
          </p:cNvPicPr>
          <p:nvPr/>
        </p:nvPicPr>
        <p:blipFill>
          <a:blip r:embed="rId5" cstate="print"/>
          <a:srcRect/>
          <a:stretch>
            <a:fillRect/>
          </a:stretch>
        </p:blipFill>
        <p:spPr bwMode="auto">
          <a:xfrm>
            <a:off x="4386263" y="3814763"/>
            <a:ext cx="1408112" cy="1149350"/>
          </a:xfrm>
          <a:prstGeom prst="rect">
            <a:avLst/>
          </a:prstGeom>
          <a:noFill/>
          <a:ln w="9525">
            <a:noFill/>
            <a:miter lim="800000"/>
            <a:headEnd/>
            <a:tailEnd/>
          </a:ln>
        </p:spPr>
      </p:pic>
      <p:sp>
        <p:nvSpPr>
          <p:cNvPr id="58373" name="Rectangle 9"/>
          <p:cNvSpPr>
            <a:spLocks noGrp="1" noChangeAspect="1" noChangeArrowheads="1"/>
          </p:cNvSpPr>
          <p:nvPr>
            <p:ph type="body" idx="4294967295"/>
          </p:nvPr>
        </p:nvSpPr>
        <p:spPr>
          <a:xfrm>
            <a:off x="584200" y="3194050"/>
            <a:ext cx="3105150" cy="1358900"/>
          </a:xfrm>
        </p:spPr>
        <p:txBody>
          <a:bodyPr/>
          <a:lstStyle/>
          <a:p>
            <a:pPr eaLnBrk="1" hangingPunct="1"/>
            <a:r>
              <a:rPr lang="en-US" sz="2000" smtClean="0"/>
              <a:t>Add reviews or badges to your web page in minutes</a:t>
            </a:r>
          </a:p>
          <a:p>
            <a:pPr eaLnBrk="1" hangingPunct="1"/>
            <a:r>
              <a:rPr lang="en-US" sz="2000" smtClean="0"/>
              <a:t>Put the reviews </a:t>
            </a:r>
            <a:br>
              <a:rPr lang="en-US" sz="2000" smtClean="0"/>
            </a:br>
            <a:r>
              <a:rPr lang="en-US" sz="2000" smtClean="0"/>
              <a:t>to work for you</a:t>
            </a:r>
          </a:p>
          <a:p>
            <a:pPr eaLnBrk="1" hangingPunct="1"/>
            <a:r>
              <a:rPr lang="en-US" sz="2000" smtClean="0"/>
              <a:t>More than 14,000 badges installed to date</a:t>
            </a:r>
          </a:p>
          <a:p>
            <a:pPr eaLnBrk="1" hangingPunct="1"/>
            <a:r>
              <a:rPr lang="en-US" sz="2000" smtClean="0"/>
              <a:t>Multiple badge types</a:t>
            </a:r>
          </a:p>
          <a:p>
            <a:pPr eaLnBrk="1" hangingPunct="1"/>
            <a:r>
              <a:rPr lang="en-US" sz="2000" smtClean="0"/>
              <a:t>Configurable review widget</a:t>
            </a:r>
            <a:endParaRPr lang="en-US" smtClean="0"/>
          </a:p>
        </p:txBody>
      </p:sp>
      <p:sp>
        <p:nvSpPr>
          <p:cNvPr id="58374" name="Rectangle 9"/>
          <p:cNvSpPr>
            <a:spLocks noChangeArrowheads="1"/>
          </p:cNvSpPr>
          <p:nvPr/>
        </p:nvSpPr>
        <p:spPr bwMode="auto">
          <a:xfrm>
            <a:off x="1222375" y="-147638"/>
            <a:ext cx="9144000" cy="847726"/>
          </a:xfrm>
          <a:prstGeom prst="rect">
            <a:avLst/>
          </a:prstGeom>
          <a:noFill/>
          <a:ln w="9525">
            <a:noFill/>
            <a:miter lim="800000"/>
            <a:headEnd/>
            <a:tailEnd/>
          </a:ln>
        </p:spPr>
        <p:txBody>
          <a:bodyPr anchor="ctr">
            <a:spAutoFit/>
          </a:bodyPr>
          <a:lstStyle/>
          <a:p>
            <a:r>
              <a:rPr lang="en-US">
                <a:hlinkClick r:id="rId6"/>
              </a:rPr>
              <a:t>  </a:t>
            </a:r>
            <a:r>
              <a:rPr lang="en-US"/>
              <a:t>                                            </a:t>
            </a:r>
            <a:br>
              <a:rPr lang="en-US"/>
            </a:br>
            <a:r>
              <a:rPr lang="en-US"/>
              <a:t/>
            </a:r>
            <a:br>
              <a:rPr lang="en-US"/>
            </a:br>
            <a:endParaRPr lang="en-US"/>
          </a:p>
          <a:p>
            <a:r>
              <a:rPr lang="en-US"/>
              <a:t>  </a:t>
            </a:r>
            <a:r>
              <a:rPr lang="en-US" sz="1500"/>
              <a:t> </a:t>
            </a:r>
            <a:r>
              <a:rPr lang="en-US"/>
              <a:t>                              </a:t>
            </a:r>
          </a:p>
        </p:txBody>
      </p:sp>
      <p:pic>
        <p:nvPicPr>
          <p:cNvPr id="58375" name="Picture 13" descr="image003"/>
          <p:cNvPicPr>
            <a:picLocks noChangeAspect="1" noChangeArrowheads="1"/>
          </p:cNvPicPr>
          <p:nvPr/>
        </p:nvPicPr>
        <p:blipFill>
          <a:blip r:embed="rId7" cstate="print"/>
          <a:srcRect/>
          <a:stretch>
            <a:fillRect/>
          </a:stretch>
        </p:blipFill>
        <p:spPr bwMode="auto">
          <a:xfrm>
            <a:off x="4327525" y="5105400"/>
            <a:ext cx="1466850" cy="1047750"/>
          </a:xfrm>
          <a:prstGeom prst="rect">
            <a:avLst/>
          </a:prstGeom>
          <a:noFill/>
          <a:ln w="9525">
            <a:noFill/>
            <a:miter lim="800000"/>
            <a:headEnd/>
            <a:tailEnd/>
          </a:ln>
        </p:spPr>
      </p:pic>
      <p:pic>
        <p:nvPicPr>
          <p:cNvPr id="58376" name="Picture 10" descr="image001"/>
          <p:cNvPicPr>
            <a:picLocks noChangeAspect="1" noChangeArrowheads="1"/>
          </p:cNvPicPr>
          <p:nvPr/>
        </p:nvPicPr>
        <p:blipFill>
          <a:blip r:embed="rId8" cstate="print"/>
          <a:srcRect/>
          <a:stretch>
            <a:fillRect/>
          </a:stretch>
        </p:blipFill>
        <p:spPr bwMode="auto">
          <a:xfrm>
            <a:off x="6172200" y="1600200"/>
            <a:ext cx="2286000" cy="5010150"/>
          </a:xfrm>
          <a:prstGeom prst="rect">
            <a:avLst/>
          </a:prstGeom>
          <a:noFill/>
          <a:ln w="9525">
            <a:noFill/>
            <a:miter lim="800000"/>
            <a:headEnd/>
            <a:tailEnd/>
          </a:ln>
        </p:spPr>
      </p:pic>
      <p:sp>
        <p:nvSpPr>
          <p:cNvPr id="9" name="Rectangle 2"/>
          <p:cNvSpPr>
            <a:spLocks noGrp="1" noChangeArrowheads="1"/>
          </p:cNvSpPr>
          <p:nvPr>
            <p:ph type="title"/>
          </p:nvPr>
        </p:nvSpPr>
        <p:spPr/>
        <p:txBody>
          <a:bodyPr rtlCol="0">
            <a:normAutofit fontScale="90000"/>
          </a:bodyPr>
          <a:lstStyle/>
          <a:p>
            <a:pPr eaLnBrk="1" hangingPunct="1">
              <a:defRPr/>
            </a:pPr>
            <a:r>
              <a:rPr lang="en-US" sz="3200" dirty="0" smtClean="0"/>
              <a:t>TA Content Distribution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cstate="print"/>
          <a:srcRect/>
          <a:stretch>
            <a:fillRect/>
          </a:stretch>
        </p:blipFill>
        <p:spPr bwMode="auto">
          <a:xfrm>
            <a:off x="4110038" y="419100"/>
            <a:ext cx="4779962" cy="5930900"/>
          </a:xfrm>
          <a:prstGeom prst="rect">
            <a:avLst/>
          </a:prstGeom>
          <a:noFill/>
          <a:ln w="38100">
            <a:solidFill>
              <a:schemeClr val="tx1"/>
            </a:solidFill>
            <a:miter lim="800000"/>
            <a:headEnd/>
            <a:tailEnd/>
          </a:ln>
        </p:spPr>
      </p:pic>
      <p:pic>
        <p:nvPicPr>
          <p:cNvPr id="59395" name="Picture 4"/>
          <p:cNvPicPr>
            <a:picLocks noChangeAspect="1" noChangeArrowheads="1"/>
          </p:cNvPicPr>
          <p:nvPr/>
        </p:nvPicPr>
        <p:blipFill>
          <a:blip r:embed="rId4" cstate="print"/>
          <a:srcRect/>
          <a:stretch>
            <a:fillRect/>
          </a:stretch>
        </p:blipFill>
        <p:spPr bwMode="auto">
          <a:xfrm>
            <a:off x="696913" y="2552700"/>
            <a:ext cx="4560887" cy="3817938"/>
          </a:xfrm>
          <a:prstGeom prst="rect">
            <a:avLst/>
          </a:prstGeom>
          <a:noFill/>
          <a:ln w="38100">
            <a:solidFill>
              <a:schemeClr val="tx1"/>
            </a:solidFill>
            <a:miter lim="800000"/>
            <a:headEnd/>
            <a:tailEnd/>
          </a:ln>
        </p:spPr>
      </p:pic>
      <p:sp>
        <p:nvSpPr>
          <p:cNvPr id="59396" name="Rectangle 5"/>
          <p:cNvSpPr>
            <a:spLocks noChangeArrowheads="1"/>
          </p:cNvSpPr>
          <p:nvPr/>
        </p:nvSpPr>
        <p:spPr bwMode="auto">
          <a:xfrm>
            <a:off x="3619500" y="5257800"/>
            <a:ext cx="1473200" cy="1112838"/>
          </a:xfrm>
          <a:prstGeom prst="rect">
            <a:avLst/>
          </a:prstGeom>
          <a:noFill/>
          <a:ln w="38100">
            <a:solidFill>
              <a:srgbClr val="FF0000"/>
            </a:solidFill>
            <a:miter lim="800000"/>
            <a:headEnd/>
            <a:tailEnd/>
          </a:ln>
        </p:spPr>
        <p:txBody>
          <a:bodyPr wrap="none" anchor="ctr"/>
          <a:lstStyle/>
          <a:p>
            <a:endParaRPr lang="en-US"/>
          </a:p>
        </p:txBody>
      </p:sp>
      <p:sp>
        <p:nvSpPr>
          <p:cNvPr id="59397" name="Rectangle 6"/>
          <p:cNvSpPr>
            <a:spLocks noChangeArrowheads="1"/>
          </p:cNvSpPr>
          <p:nvPr/>
        </p:nvSpPr>
        <p:spPr bwMode="auto">
          <a:xfrm>
            <a:off x="7188200" y="2908300"/>
            <a:ext cx="1701800" cy="3462338"/>
          </a:xfrm>
          <a:prstGeom prst="rect">
            <a:avLst/>
          </a:prstGeom>
          <a:noFill/>
          <a:ln w="38100">
            <a:solidFill>
              <a:srgbClr val="FF0000"/>
            </a:solidFill>
            <a:miter lim="800000"/>
            <a:headEnd/>
            <a:tailEnd/>
          </a:ln>
        </p:spPr>
        <p:txBody>
          <a:bodyPr wrap="none" anchor="ctr"/>
          <a:lstStyle/>
          <a:p>
            <a:endParaRPr lang="en-US"/>
          </a:p>
        </p:txBody>
      </p:sp>
      <p:sp>
        <p:nvSpPr>
          <p:cNvPr id="35846" name="Rectangle 7"/>
          <p:cNvSpPr>
            <a:spLocks noGrp="1" noChangeArrowheads="1"/>
          </p:cNvSpPr>
          <p:nvPr>
            <p:ph type="title" idx="4294967295"/>
          </p:nvPr>
        </p:nvSpPr>
        <p:spPr>
          <a:xfrm>
            <a:off x="685800" y="1524000"/>
            <a:ext cx="3424238" cy="457200"/>
          </a:xfrm>
        </p:spPr>
        <p:txBody>
          <a:bodyPr rtlCol="0">
            <a:normAutofit fontScale="90000"/>
          </a:bodyPr>
          <a:lstStyle/>
          <a:p>
            <a:pPr eaLnBrk="1" hangingPunct="1">
              <a:defRPr/>
            </a:pPr>
            <a:r>
              <a:rPr lang="en-US" smtClean="0"/>
              <a:t>Widgets and Badges:</a:t>
            </a:r>
            <a:br>
              <a:rPr lang="en-US" smtClean="0"/>
            </a:br>
            <a:r>
              <a:rPr lang="en-US" smtClean="0"/>
              <a:t>User recommendations</a:t>
            </a:r>
            <a:br>
              <a:rPr lang="en-US" smtClean="0"/>
            </a:br>
            <a:r>
              <a:rPr lang="en-US" smtClean="0"/>
              <a:t>on your own pages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2013156"/>
            <a:ext cx="8229600" cy="4113008"/>
          </a:xfrm>
        </p:spPr>
        <p:txBody>
          <a:bodyPr/>
          <a:lstStyle/>
          <a:p>
            <a:pPr algn="ctr" eaLnBrk="1" hangingPunct="1">
              <a:buFont typeface="Century Gothic" pitchFamily="34" charset="0"/>
              <a:buNone/>
              <a:defRPr/>
            </a:pPr>
            <a:r>
              <a:rPr lang="en-US" sz="3200" b="1" dirty="0" smtClean="0">
                <a:effectLst>
                  <a:reflection blurRad="6350" stA="60000" endA="900" endPos="58000" dir="5400000" sy="-100000" algn="bl" rotWithShape="0"/>
                </a:effectLst>
                <a:latin typeface="Arial" charset="0"/>
                <a:cs typeface="Arial" charset="0"/>
              </a:rPr>
              <a:t>What’s New @ TripAdvisor</a:t>
            </a:r>
          </a:p>
        </p:txBody>
      </p:sp>
      <p:sp>
        <p:nvSpPr>
          <p:cNvPr id="60419" name="Slide Number Placeholder 4"/>
          <p:cNvSpPr>
            <a:spLocks noGrp="1"/>
          </p:cNvSpPr>
          <p:nvPr>
            <p:ph type="sldNum" sz="quarter" idx="12"/>
          </p:nvPr>
        </p:nvSpPr>
        <p:spPr bwMode="auto">
          <a:noFill/>
          <a:ln>
            <a:miter lim="800000"/>
            <a:headEnd/>
            <a:tailEnd/>
          </a:ln>
        </p:spPr>
        <p:txBody>
          <a:bodyPr wrap="square" numCol="1" compatLnSpc="1">
            <a:prstTxWarp prst="textNoShape">
              <a:avLst/>
            </a:prstTxWarp>
          </a:bodyPr>
          <a:lstStyle/>
          <a:p>
            <a:fld id="{D7B2AD11-8554-4B18-83C2-412543E284DB}" type="slidenum">
              <a:rPr lang="en-US" smtClean="0">
                <a:ea typeface="ＭＳ Ｐゴシック" pitchFamily="34" charset="-128"/>
              </a:rPr>
              <a:pPr/>
              <a:t>42</a:t>
            </a:fld>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smtClean="0"/>
              <a:t>International Domains</a:t>
            </a:r>
          </a:p>
        </p:txBody>
      </p:sp>
      <p:sp>
        <p:nvSpPr>
          <p:cNvPr id="61443" name="Slide Number Placeholder 4"/>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04077A98-C1DB-4655-AEF1-754F9AF6697D}" type="slidenum">
              <a:rPr lang="en-US" smtClean="0">
                <a:ea typeface="ＭＳ Ｐゴシック" pitchFamily="34" charset="-128"/>
              </a:rPr>
              <a:pPr/>
              <a:t>43</a:t>
            </a:fld>
            <a:endParaRPr lang="en-US" smtClean="0">
              <a:ea typeface="ＭＳ Ｐゴシック" pitchFamily="34" charset="-128"/>
            </a:endParaRPr>
          </a:p>
        </p:txBody>
      </p:sp>
      <p:pic>
        <p:nvPicPr>
          <p:cNvPr id="61444" name="Picture 2"/>
          <p:cNvPicPr>
            <a:picLocks noChangeAspect="1" noChangeArrowheads="1"/>
          </p:cNvPicPr>
          <p:nvPr/>
        </p:nvPicPr>
        <p:blipFill>
          <a:blip r:embed="rId2" cstate="print"/>
          <a:srcRect/>
          <a:stretch>
            <a:fillRect/>
          </a:stretch>
        </p:blipFill>
        <p:spPr bwMode="auto">
          <a:xfrm>
            <a:off x="1716088" y="754063"/>
            <a:ext cx="7172325" cy="579437"/>
          </a:xfrm>
          <a:prstGeom prst="rect">
            <a:avLst/>
          </a:prstGeom>
          <a:noFill/>
          <a:ln w="9525">
            <a:noFill/>
            <a:miter lim="800000"/>
            <a:headEnd/>
            <a:tailEnd/>
          </a:ln>
        </p:spPr>
      </p:pic>
      <p:sp>
        <p:nvSpPr>
          <p:cNvPr id="61445" name="Content Placeholder 7"/>
          <p:cNvSpPr>
            <a:spLocks noGrp="1"/>
          </p:cNvSpPr>
          <p:nvPr>
            <p:ph idx="1"/>
          </p:nvPr>
        </p:nvSpPr>
        <p:spPr>
          <a:xfrm>
            <a:off x="4810125" y="1771650"/>
            <a:ext cx="3516313" cy="4303713"/>
          </a:xfrm>
        </p:spPr>
        <p:txBody>
          <a:bodyPr/>
          <a:lstStyle/>
          <a:p>
            <a:pPr eaLnBrk="1" hangingPunct="1">
              <a:buFont typeface="Century Gothic" pitchFamily="34" charset="0"/>
              <a:buNone/>
              <a:tabLst>
                <a:tab pos="0" algn="l"/>
              </a:tabLst>
            </a:pPr>
            <a:endParaRPr lang="en-US" sz="1200" smtClean="0"/>
          </a:p>
          <a:p>
            <a:pPr eaLnBrk="1" hangingPunct="1">
              <a:buFontTx/>
              <a:buChar char="•"/>
              <a:tabLst>
                <a:tab pos="0" algn="l"/>
              </a:tabLst>
            </a:pPr>
            <a:endParaRPr lang="en-US" sz="1800" smtClean="0">
              <a:solidFill>
                <a:srgbClr val="000000"/>
              </a:solidFill>
            </a:endParaRPr>
          </a:p>
          <a:p>
            <a:pPr eaLnBrk="1" hangingPunct="1">
              <a:buFontTx/>
              <a:buChar char="•"/>
              <a:tabLst>
                <a:tab pos="0" algn="l"/>
              </a:tabLst>
            </a:pPr>
            <a:endParaRPr lang="en-US" sz="1800" smtClean="0">
              <a:solidFill>
                <a:srgbClr val="000000"/>
              </a:solidFill>
            </a:endParaRPr>
          </a:p>
        </p:txBody>
      </p:sp>
      <p:sp>
        <p:nvSpPr>
          <p:cNvPr id="61446" name="Content Placeholder 7"/>
          <p:cNvSpPr>
            <a:spLocks noGrp="1"/>
          </p:cNvSpPr>
          <p:nvPr>
            <p:ph idx="1"/>
          </p:nvPr>
        </p:nvSpPr>
        <p:spPr>
          <a:xfrm>
            <a:off x="6567488" y="1771650"/>
            <a:ext cx="2576512" cy="4049713"/>
          </a:xfrm>
        </p:spPr>
        <p:txBody>
          <a:bodyPr/>
          <a:lstStyle/>
          <a:p>
            <a:pPr eaLnBrk="1" hangingPunct="1">
              <a:buFontTx/>
              <a:buNone/>
            </a:pPr>
            <a:endParaRPr lang="en-US" sz="1800" smtClean="0"/>
          </a:p>
          <a:p>
            <a:pPr eaLnBrk="1" hangingPunct="1"/>
            <a:r>
              <a:rPr lang="en-US" sz="1800" smtClean="0"/>
              <a:t>23 International Domains</a:t>
            </a:r>
          </a:p>
          <a:p>
            <a:pPr eaLnBrk="1" hangingPunct="1"/>
            <a:endParaRPr lang="en-US" sz="1800" smtClean="0"/>
          </a:p>
          <a:p>
            <a:pPr eaLnBrk="1" hangingPunct="1"/>
            <a:r>
              <a:rPr lang="en-US" sz="1800" smtClean="0"/>
              <a:t>15 Languages</a:t>
            </a:r>
          </a:p>
          <a:p>
            <a:pPr eaLnBrk="1" hangingPunct="1"/>
            <a:endParaRPr lang="en-US" sz="1800" smtClean="0"/>
          </a:p>
          <a:p>
            <a:pPr eaLnBrk="1" hangingPunct="1"/>
            <a:endParaRPr lang="en-US" sz="1800" smtClean="0">
              <a:solidFill>
                <a:srgbClr val="000000"/>
              </a:solidFill>
            </a:endParaRPr>
          </a:p>
          <a:p>
            <a:pPr eaLnBrk="1" hangingPunct="1"/>
            <a:endParaRPr lang="en-US" sz="1800" smtClean="0">
              <a:solidFill>
                <a:srgbClr val="000000"/>
              </a:solidFill>
            </a:endParaRPr>
          </a:p>
        </p:txBody>
      </p:sp>
      <p:pic>
        <p:nvPicPr>
          <p:cNvPr id="4099" name="Picture 3"/>
          <p:cNvPicPr>
            <a:picLocks noChangeAspect="1" noChangeArrowheads="1"/>
          </p:cNvPicPr>
          <p:nvPr/>
        </p:nvPicPr>
        <p:blipFill>
          <a:blip r:embed="rId3" cstate="print"/>
          <a:srcRect/>
          <a:stretch>
            <a:fillRect/>
          </a:stretch>
        </p:blipFill>
        <p:spPr bwMode="auto">
          <a:xfrm>
            <a:off x="157163" y="1333500"/>
            <a:ext cx="4030662" cy="5037138"/>
          </a:xfrm>
          <a:prstGeom prst="rect">
            <a:avLst/>
          </a:prstGeom>
          <a:noFill/>
          <a:ln w="9525">
            <a:solidFill>
              <a:schemeClr val="accent1">
                <a:lumMod val="75000"/>
              </a:schemeClr>
            </a:solidFill>
            <a:miter lim="800000"/>
            <a:headEnd/>
            <a:tailEnd/>
          </a:ln>
          <a:effectLst>
            <a:outerShdw blurRad="50800" dist="38100" dir="2700000" algn="tl" rotWithShape="0">
              <a:prstClr val="black">
                <a:alpha val="40000"/>
              </a:prstClr>
            </a:outerShdw>
          </a:effectLst>
        </p:spPr>
      </p:pic>
      <p:pic>
        <p:nvPicPr>
          <p:cNvPr id="4100" name="Picture 4"/>
          <p:cNvPicPr>
            <a:picLocks noChangeAspect="1" noChangeArrowheads="1"/>
          </p:cNvPicPr>
          <p:nvPr/>
        </p:nvPicPr>
        <p:blipFill>
          <a:blip r:embed="rId4" cstate="print"/>
          <a:srcRect/>
          <a:stretch>
            <a:fillRect/>
          </a:stretch>
        </p:blipFill>
        <p:spPr bwMode="auto">
          <a:xfrm>
            <a:off x="2006600" y="1771650"/>
            <a:ext cx="4360863" cy="4913313"/>
          </a:xfrm>
          <a:prstGeom prst="rect">
            <a:avLst/>
          </a:prstGeom>
          <a:noFill/>
          <a:ln w="9525">
            <a:solidFill>
              <a:schemeClr val="accent1">
                <a:lumMod val="75000"/>
              </a:schemeClr>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7"/>
          <p:cNvSpPr>
            <a:spLocks noGrp="1"/>
          </p:cNvSpPr>
          <p:nvPr>
            <p:ph type="title"/>
          </p:nvPr>
        </p:nvSpPr>
        <p:spPr>
          <a:xfrm>
            <a:off x="476250" y="104775"/>
            <a:ext cx="8229600" cy="457200"/>
          </a:xfrm>
        </p:spPr>
        <p:txBody>
          <a:bodyPr/>
          <a:lstStyle/>
          <a:p>
            <a:pPr eaLnBrk="1" hangingPunct="1"/>
            <a:r>
              <a:rPr lang="en-US" smtClean="0"/>
              <a:t>Facebook TripFriends</a:t>
            </a:r>
          </a:p>
        </p:txBody>
      </p:sp>
      <p:sp>
        <p:nvSpPr>
          <p:cNvPr id="62467" name="Slide Number Placeholder 5"/>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31231C6D-BD83-4078-A2BB-E2BDBD59C3CD}" type="slidenum">
              <a:rPr lang="en-US" smtClean="0">
                <a:ea typeface="ＭＳ Ｐゴシック" pitchFamily="34" charset="-128"/>
              </a:rPr>
              <a:pPr/>
              <a:t>44</a:t>
            </a:fld>
            <a:endParaRPr lang="en-US" smtClean="0">
              <a:ea typeface="ＭＳ Ｐゴシック" pitchFamily="34" charset="-128"/>
            </a:endParaRPr>
          </a:p>
        </p:txBody>
      </p:sp>
      <p:grpSp>
        <p:nvGrpSpPr>
          <p:cNvPr id="62468" name="Group 10"/>
          <p:cNvGrpSpPr>
            <a:grpSpLocks/>
          </p:cNvGrpSpPr>
          <p:nvPr/>
        </p:nvGrpSpPr>
        <p:grpSpPr bwMode="auto">
          <a:xfrm>
            <a:off x="315913" y="584200"/>
            <a:ext cx="4268787" cy="5594350"/>
            <a:chOff x="711200" y="257175"/>
            <a:chExt cx="4269317" cy="5594048"/>
          </a:xfrm>
        </p:grpSpPr>
        <p:pic>
          <p:nvPicPr>
            <p:cNvPr id="5122" name="Picture 2"/>
            <p:cNvPicPr>
              <a:picLocks noChangeAspect="1" noChangeArrowheads="1"/>
            </p:cNvPicPr>
            <p:nvPr/>
          </p:nvPicPr>
          <p:blipFill>
            <a:blip r:embed="rId3" cstate="print"/>
            <a:srcRect/>
            <a:stretch>
              <a:fillRect/>
            </a:stretch>
          </p:blipFill>
          <p:spPr bwMode="auto">
            <a:xfrm>
              <a:off x="711200" y="257175"/>
              <a:ext cx="4269317" cy="5594048"/>
            </a:xfrm>
            <a:prstGeom prst="rect">
              <a:avLst/>
            </a:prstGeom>
            <a:noFill/>
            <a:ln w="9525">
              <a:solidFill>
                <a:schemeClr val="accent1">
                  <a:lumMod val="75000"/>
                </a:schemeClr>
              </a:solidFill>
              <a:miter lim="800000"/>
              <a:headEnd/>
              <a:tailEnd/>
            </a:ln>
            <a:effectLst>
              <a:outerShdw blurRad="50800" dist="38100" dir="2700000" algn="tl" rotWithShape="0">
                <a:prstClr val="black">
                  <a:alpha val="40000"/>
                </a:prstClr>
              </a:outerShdw>
            </a:effectLst>
          </p:spPr>
        </p:pic>
        <p:sp>
          <p:nvSpPr>
            <p:cNvPr id="10" name="Rectangle 9"/>
            <p:cNvSpPr/>
            <p:nvPr/>
          </p:nvSpPr>
          <p:spPr>
            <a:xfrm>
              <a:off x="3611922" y="3284375"/>
              <a:ext cx="1368595" cy="2168408"/>
            </a:xfrm>
            <a:prstGeom prst="rect">
              <a:avLst/>
            </a:prstGeom>
            <a:noFill/>
            <a:ln w="31750">
              <a:solidFill>
                <a:srgbClr val="FF0000"/>
              </a:solid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62469" name="Picture 3"/>
          <p:cNvPicPr>
            <a:picLocks noChangeAspect="1" noChangeArrowheads="1"/>
          </p:cNvPicPr>
          <p:nvPr/>
        </p:nvPicPr>
        <p:blipFill>
          <a:blip r:embed="rId4" cstate="print"/>
          <a:srcRect/>
          <a:stretch>
            <a:fillRect/>
          </a:stretch>
        </p:blipFill>
        <p:spPr bwMode="auto">
          <a:xfrm>
            <a:off x="5621338" y="1343025"/>
            <a:ext cx="2914650" cy="4667250"/>
          </a:xfrm>
          <a:prstGeom prst="rect">
            <a:avLst/>
          </a:prstGeom>
          <a:noFill/>
          <a:ln w="9525">
            <a:noFill/>
            <a:miter lim="800000"/>
            <a:headEnd/>
            <a:tailEnd/>
          </a:ln>
        </p:spPr>
      </p:pic>
      <p:sp>
        <p:nvSpPr>
          <p:cNvPr id="14" name="Rectangle 13"/>
          <p:cNvSpPr/>
          <p:nvPr/>
        </p:nvSpPr>
        <p:spPr>
          <a:xfrm>
            <a:off x="5621338" y="1343025"/>
            <a:ext cx="2914650" cy="4667250"/>
          </a:xfrm>
          <a:prstGeom prst="rect">
            <a:avLst/>
          </a:prstGeom>
          <a:noFill/>
          <a:ln w="31750">
            <a:solidFill>
              <a:srgbClr val="FF0000"/>
            </a:solidFill>
          </a:ln>
          <a:effectLst>
            <a:outerShdw blurRad="114300" dist="76200" dir="10200000" sx="99000" sy="99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smtClean="0"/>
              <a:t>Mobile</a:t>
            </a:r>
          </a:p>
        </p:txBody>
      </p:sp>
      <p:pic>
        <p:nvPicPr>
          <p:cNvPr id="63491" name="Picture 6"/>
          <p:cNvPicPr>
            <a:picLocks noChangeAspect="1" noChangeArrowheads="1"/>
          </p:cNvPicPr>
          <p:nvPr/>
        </p:nvPicPr>
        <p:blipFill>
          <a:blip r:embed="rId3" cstate="print"/>
          <a:srcRect/>
          <a:stretch>
            <a:fillRect/>
          </a:stretch>
        </p:blipFill>
        <p:spPr bwMode="auto">
          <a:xfrm>
            <a:off x="746125" y="1600200"/>
            <a:ext cx="8080375" cy="4514850"/>
          </a:xfrm>
          <a:prstGeom prst="rect">
            <a:avLst/>
          </a:prstGeom>
          <a:noFill/>
          <a:ln w="9525">
            <a:noFill/>
            <a:miter lim="800000"/>
            <a:headEnd/>
            <a:tailEnd/>
          </a:ln>
        </p:spPr>
      </p:pic>
      <p:pic>
        <p:nvPicPr>
          <p:cNvPr id="63492" name="Picture 7" descr="logo"/>
          <p:cNvPicPr>
            <a:picLocks noChangeAspect="1" noChangeArrowheads="1"/>
          </p:cNvPicPr>
          <p:nvPr/>
        </p:nvPicPr>
        <p:blipFill>
          <a:blip r:embed="rId4" cstate="print"/>
          <a:srcRect/>
          <a:stretch>
            <a:fillRect/>
          </a:stretch>
        </p:blipFill>
        <p:spPr bwMode="auto">
          <a:xfrm>
            <a:off x="4083050" y="6434138"/>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6"/>
          <p:cNvSpPr>
            <a:spLocks noGrp="1"/>
          </p:cNvSpPr>
          <p:nvPr>
            <p:ph type="ctrTitle"/>
          </p:nvPr>
        </p:nvSpPr>
        <p:spPr>
          <a:xfrm>
            <a:off x="708025" y="3160713"/>
            <a:ext cx="7540625" cy="762000"/>
          </a:xfrm>
        </p:spPr>
        <p:txBody>
          <a:bodyPr/>
          <a:lstStyle/>
          <a:p>
            <a:pPr algn="ctr" eaLnBrk="1" hangingPunct="1"/>
            <a:r>
              <a:rPr lang="en-US" sz="4400" smtClean="0">
                <a:solidFill>
                  <a:srgbClr val="000000"/>
                </a:solidFill>
              </a:rPr>
              <a:t>Thank </a:t>
            </a:r>
            <a:r>
              <a:rPr lang="en-US" sz="4400" smtClean="0">
                <a:solidFill>
                  <a:srgbClr val="75B060"/>
                </a:solidFill>
              </a:rPr>
              <a:t>You.</a:t>
            </a:r>
          </a:p>
        </p:txBody>
      </p:sp>
      <p:pic>
        <p:nvPicPr>
          <p:cNvPr id="64515" name="Picture 4" descr="logo"/>
          <p:cNvPicPr>
            <a:picLocks noChangeAspect="1" noChangeArrowheads="1"/>
          </p:cNvPicPr>
          <p:nvPr/>
        </p:nvPicPr>
        <p:blipFill>
          <a:blip r:embed="rId3" cstate="print"/>
          <a:srcRect/>
          <a:stretch>
            <a:fillRect/>
          </a:stretch>
        </p:blipFill>
        <p:spPr bwMode="auto">
          <a:xfrm>
            <a:off x="1828800" y="1944688"/>
            <a:ext cx="5099050" cy="84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p:txBody>
          <a:bodyPr/>
          <a:lstStyle/>
          <a:p>
            <a:pPr eaLnBrk="1" hangingPunct="1"/>
            <a:r>
              <a:rPr lang="en-US" smtClean="0"/>
              <a:t>Our Content</a:t>
            </a:r>
          </a:p>
        </p:txBody>
      </p:sp>
      <p:sp>
        <p:nvSpPr>
          <p:cNvPr id="22531" name="Slide Number Placeholder 6"/>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AA3D95B9-0DE0-4B33-BD49-0AD4C5F95F03}" type="slidenum">
              <a:rPr lang="en-US" smtClean="0">
                <a:ea typeface="ＭＳ Ｐゴシック" pitchFamily="34" charset="-128"/>
              </a:rPr>
              <a:pPr/>
              <a:t>5</a:t>
            </a:fld>
            <a:endParaRPr lang="en-US" smtClean="0">
              <a:ea typeface="ＭＳ Ｐゴシック" pitchFamily="34" charset="-128"/>
            </a:endParaRPr>
          </a:p>
        </p:txBody>
      </p:sp>
      <p:sp>
        <p:nvSpPr>
          <p:cNvPr id="12" name="Content Placeholder 2"/>
          <p:cNvSpPr>
            <a:spLocks noGrp="1"/>
          </p:cNvSpPr>
          <p:nvPr>
            <p:ph idx="1"/>
          </p:nvPr>
        </p:nvSpPr>
        <p:spPr>
          <a:xfrm>
            <a:off x="457200" y="1438276"/>
            <a:ext cx="3311011" cy="4687888"/>
          </a:xfrm>
        </p:spPr>
        <p:txBody>
          <a:bodyPr rtlCol="0"/>
          <a:lstStyle/>
          <a:p>
            <a:pPr eaLnBrk="1" fontAlgn="auto" hangingPunct="1">
              <a:spcAft>
                <a:spcPts val="0"/>
              </a:spcAft>
              <a:buFont typeface="Century Gothic" pitchFamily="34" charset="0"/>
              <a:buNone/>
              <a:tabLst>
                <a:tab pos="0" algn="l"/>
              </a:tabLst>
              <a:defRPr/>
            </a:pPr>
            <a:r>
              <a:rPr lang="en-US" sz="1600" dirty="0" smtClean="0"/>
              <a:t>	</a:t>
            </a:r>
            <a:r>
              <a:rPr lang="en-US" sz="1800" b="1" dirty="0" smtClean="0">
                <a:latin typeface="+mj-lt"/>
              </a:rPr>
              <a:t>TripAdvisor’s content:</a:t>
            </a:r>
          </a:p>
          <a:p>
            <a:pPr marL="744538" lvl="6">
              <a:buClr>
                <a:schemeClr val="accent1"/>
              </a:buClr>
              <a:buSzPct val="115000"/>
              <a:buFont typeface="Arial" pitchFamily="34" charset="0"/>
              <a:buBlip>
                <a:blip r:embed="rId3"/>
              </a:buBlip>
              <a:defRPr/>
            </a:pPr>
            <a:r>
              <a:rPr lang="en-US" sz="1600" dirty="0" smtClean="0">
                <a:solidFill>
                  <a:srgbClr val="49607C"/>
                </a:solidFill>
              </a:rPr>
              <a:t>Over 35 million unbiased reviews and opinions</a:t>
            </a:r>
          </a:p>
          <a:p>
            <a:pPr marL="744538" lvl="6">
              <a:buClr>
                <a:schemeClr val="accent1"/>
              </a:buClr>
              <a:buSzPct val="115000"/>
              <a:buFont typeface="Arial" pitchFamily="34" charset="0"/>
              <a:buBlip>
                <a:blip r:embed="rId3"/>
              </a:buBlip>
              <a:defRPr/>
            </a:pPr>
            <a:r>
              <a:rPr lang="en-US" sz="1600" dirty="0" smtClean="0">
                <a:solidFill>
                  <a:srgbClr val="49607C"/>
                </a:solidFill>
              </a:rPr>
              <a:t>Over 30,000 new reviews and opinions are created daily (21 per minute)</a:t>
            </a:r>
          </a:p>
          <a:p>
            <a:pPr marL="744538" lvl="6">
              <a:buClr>
                <a:schemeClr val="accent1"/>
              </a:buClr>
              <a:buSzPct val="115000"/>
              <a:buFont typeface="Arial" pitchFamily="34" charset="0"/>
              <a:buBlip>
                <a:blip r:embed="rId3"/>
              </a:buBlip>
              <a:defRPr/>
            </a:pPr>
            <a:r>
              <a:rPr lang="en-US" sz="1600" dirty="0" smtClean="0">
                <a:solidFill>
                  <a:srgbClr val="49607C"/>
                </a:solidFill>
              </a:rPr>
              <a:t>20 million+ registered members</a:t>
            </a:r>
            <a:r>
              <a:rPr lang="en-US" sz="1400" dirty="0" smtClean="0">
                <a:solidFill>
                  <a:srgbClr val="49607C"/>
                </a:solidFill>
              </a:rPr>
              <a:t/>
            </a:r>
            <a:br>
              <a:rPr lang="en-US" sz="1400" dirty="0" smtClean="0">
                <a:solidFill>
                  <a:srgbClr val="49607C"/>
                </a:solidFill>
              </a:rPr>
            </a:br>
            <a:endParaRPr lang="en-US" dirty="0" smtClean="0">
              <a:solidFill>
                <a:srgbClr val="49607C"/>
              </a:solidFill>
            </a:endParaRPr>
          </a:p>
          <a:p>
            <a:pPr marL="0" indent="0" eaLnBrk="1" fontAlgn="auto" hangingPunct="1">
              <a:spcAft>
                <a:spcPts val="0"/>
              </a:spcAft>
              <a:buFontTx/>
              <a:buNone/>
              <a:tabLst>
                <a:tab pos="0" algn="l"/>
              </a:tabLst>
              <a:defRPr/>
            </a:pPr>
            <a:r>
              <a:rPr lang="en-US" sz="1800" b="1" dirty="0" smtClean="0">
                <a:latin typeface="+mj-lt"/>
              </a:rPr>
              <a:t>By destination, we provide user reviews of:</a:t>
            </a:r>
          </a:p>
          <a:p>
            <a:pPr marL="515938" lvl="6" indent="228600">
              <a:buClr>
                <a:schemeClr val="accent1"/>
              </a:buClr>
              <a:buSzPct val="115000"/>
              <a:buFont typeface="Arial" pitchFamily="34" charset="0"/>
              <a:buBlip>
                <a:blip r:embed="rId3"/>
              </a:buBlip>
              <a:defRPr/>
            </a:pPr>
            <a:r>
              <a:rPr lang="en-US" sz="1600" dirty="0" smtClean="0">
                <a:solidFill>
                  <a:srgbClr val="49607C"/>
                </a:solidFill>
              </a:rPr>
              <a:t>71,528 Cities</a:t>
            </a:r>
          </a:p>
          <a:p>
            <a:pPr marL="515938" lvl="6" indent="228600">
              <a:buClr>
                <a:schemeClr val="accent1"/>
              </a:buClr>
              <a:buSzPct val="115000"/>
              <a:buFont typeface="Arial" pitchFamily="34" charset="0"/>
              <a:buBlip>
                <a:blip r:embed="rId3"/>
              </a:buBlip>
              <a:defRPr/>
            </a:pPr>
            <a:r>
              <a:rPr lang="en-US" sz="1600" dirty="0" smtClean="0">
                <a:solidFill>
                  <a:srgbClr val="49607C"/>
                </a:solidFill>
              </a:rPr>
              <a:t>462,723 Hotels</a:t>
            </a:r>
          </a:p>
          <a:p>
            <a:pPr marL="515938" lvl="6" indent="228600">
              <a:buClr>
                <a:schemeClr val="accent1"/>
              </a:buClr>
              <a:buSzPct val="115000"/>
              <a:buFont typeface="Arial" pitchFamily="34" charset="0"/>
              <a:buBlip>
                <a:blip r:embed="rId3"/>
              </a:buBlip>
              <a:defRPr/>
            </a:pPr>
            <a:r>
              <a:rPr lang="en-US" sz="1600" dirty="0" smtClean="0">
                <a:solidFill>
                  <a:srgbClr val="49607C"/>
                </a:solidFill>
              </a:rPr>
              <a:t>93,460 Attractions</a:t>
            </a:r>
          </a:p>
          <a:p>
            <a:pPr marL="515938" lvl="6" indent="228600">
              <a:buClr>
                <a:schemeClr val="accent1"/>
              </a:buClr>
              <a:buSzPct val="115000"/>
              <a:buFont typeface="Arial" pitchFamily="34" charset="0"/>
              <a:buBlip>
                <a:blip r:embed="rId3"/>
              </a:buBlip>
              <a:defRPr/>
            </a:pPr>
            <a:r>
              <a:rPr lang="en-US" sz="1600" dirty="0" smtClean="0">
                <a:solidFill>
                  <a:srgbClr val="49607C"/>
                </a:solidFill>
              </a:rPr>
              <a:t>581,272 Restaurants</a:t>
            </a:r>
          </a:p>
        </p:txBody>
      </p:sp>
      <p:pic>
        <p:nvPicPr>
          <p:cNvPr id="82947" name="Picture 3"/>
          <p:cNvPicPr>
            <a:picLocks noChangeAspect="1" noChangeArrowheads="1"/>
          </p:cNvPicPr>
          <p:nvPr/>
        </p:nvPicPr>
        <p:blipFill>
          <a:blip r:embed="rId4" cstate="print"/>
          <a:srcRect/>
          <a:stretch>
            <a:fillRect/>
          </a:stretch>
        </p:blipFill>
        <p:spPr bwMode="auto">
          <a:xfrm>
            <a:off x="4408719" y="825539"/>
            <a:ext cx="4430712" cy="5592429"/>
          </a:xfrm>
          <a:prstGeom prst="rect">
            <a:avLst/>
          </a:prstGeom>
          <a:noFill/>
          <a:ln w="9525">
            <a:solidFill>
              <a:schemeClr val="accent1"/>
            </a:solidFill>
            <a:miter lim="800000"/>
            <a:headEnd/>
            <a:tailEnd/>
          </a:ln>
          <a:effectLst>
            <a:innerShdw blurRad="63500" dist="50800" dir="8100000">
              <a:prstClr val="black">
                <a:alpha val="50000"/>
              </a:prstClr>
            </a:inn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BusinessTravelers.png"/>
          <p:cNvPicPr>
            <a:picLocks noChangeAspect="1"/>
          </p:cNvPicPr>
          <p:nvPr/>
        </p:nvPicPr>
        <p:blipFill>
          <a:blip r:embed="rId3" cstate="print"/>
          <a:srcRect/>
          <a:stretch>
            <a:fillRect/>
          </a:stretch>
        </p:blipFill>
        <p:spPr bwMode="auto">
          <a:xfrm>
            <a:off x="0" y="2154238"/>
            <a:ext cx="6203950" cy="4711700"/>
          </a:xfrm>
          <a:prstGeom prst="rect">
            <a:avLst/>
          </a:prstGeom>
          <a:noFill/>
          <a:ln w="9525">
            <a:noFill/>
            <a:miter lim="800000"/>
            <a:headEnd/>
            <a:tailEnd/>
          </a:ln>
        </p:spPr>
      </p:pic>
      <p:sp>
        <p:nvSpPr>
          <p:cNvPr id="23555" name="Title 4"/>
          <p:cNvSpPr>
            <a:spLocks noGrp="1"/>
          </p:cNvSpPr>
          <p:nvPr>
            <p:ph type="title"/>
          </p:nvPr>
        </p:nvSpPr>
        <p:spPr/>
        <p:txBody>
          <a:bodyPr/>
          <a:lstStyle/>
          <a:p>
            <a:pPr eaLnBrk="1" hangingPunct="1"/>
            <a:r>
              <a:rPr lang="en-US" smtClean="0"/>
              <a:t>Our Position in the Marketplace</a:t>
            </a:r>
          </a:p>
        </p:txBody>
      </p:sp>
      <p:sp>
        <p:nvSpPr>
          <p:cNvPr id="23556" name="Slide Number Placeholder 3"/>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99E2A22E-F2A0-43DE-B73F-1B61C686BE3D}" type="slidenum">
              <a:rPr lang="en-US" smtClean="0">
                <a:ea typeface="ＭＳ Ｐゴシック" pitchFamily="34" charset="-128"/>
              </a:rPr>
              <a:pPr/>
              <a:t>6</a:t>
            </a:fld>
            <a:endParaRPr lang="en-US" smtClean="0">
              <a:ea typeface="ＭＳ Ｐゴシック" pitchFamily="34" charset="-128"/>
            </a:endParaRPr>
          </a:p>
        </p:txBody>
      </p:sp>
      <p:sp>
        <p:nvSpPr>
          <p:cNvPr id="23557" name="Content Placeholder 5"/>
          <p:cNvSpPr>
            <a:spLocks noGrp="1"/>
          </p:cNvSpPr>
          <p:nvPr>
            <p:ph idx="1"/>
          </p:nvPr>
        </p:nvSpPr>
        <p:spPr>
          <a:xfrm>
            <a:off x="5700713" y="1552575"/>
            <a:ext cx="2995612" cy="3460750"/>
          </a:xfrm>
        </p:spPr>
        <p:txBody>
          <a:bodyPr/>
          <a:lstStyle/>
          <a:p>
            <a:pPr marL="0" indent="0" eaLnBrk="1" hangingPunct="1">
              <a:buFontTx/>
              <a:buNone/>
            </a:pPr>
            <a:r>
              <a:rPr lang="en-US" sz="2400" b="1" i="1" smtClean="0"/>
              <a:t>We are the World’s largest…</a:t>
            </a:r>
            <a:br>
              <a:rPr lang="en-US" sz="2400" b="1" i="1" smtClean="0"/>
            </a:br>
            <a:r>
              <a:rPr lang="en-US" sz="2400" b="1" i="1" smtClean="0"/>
              <a:t>…</a:t>
            </a:r>
            <a:r>
              <a:rPr lang="en-US" sz="1800" smtClean="0"/>
              <a:t> travel website, online travel guide, global travel information provider and travel review resource.</a:t>
            </a:r>
          </a:p>
          <a:p>
            <a:pPr marL="0" indent="0" eaLnBrk="1" hangingPunct="1">
              <a:buFontTx/>
              <a:buNone/>
            </a:pPr>
            <a:endParaRPr lang="en-US" sz="1800" smtClean="0"/>
          </a:p>
          <a:p>
            <a:pPr marL="0" indent="0" eaLnBrk="1" hangingPunct="1">
              <a:buFontTx/>
              <a:buNone/>
            </a:pPr>
            <a:r>
              <a:rPr lang="en-US" sz="1800" smtClean="0"/>
              <a:t/>
            </a:r>
            <a:br>
              <a:rPr lang="en-US" sz="1800" smtClean="0"/>
            </a:br>
            <a:endParaRPr lang="en-US" sz="1800" smtClean="0"/>
          </a:p>
        </p:txBody>
      </p:sp>
      <p:pic>
        <p:nvPicPr>
          <p:cNvPr id="23558" name="Picture 7" descr="logo"/>
          <p:cNvPicPr>
            <a:picLocks noChangeAspect="1" noChangeArrowheads="1"/>
          </p:cNvPicPr>
          <p:nvPr/>
        </p:nvPicPr>
        <p:blipFill>
          <a:blip r:embed="rId4" cstate="print"/>
          <a:srcRect/>
          <a:stretch>
            <a:fillRect/>
          </a:stretch>
        </p:blipFill>
        <p:spPr bwMode="auto">
          <a:xfrm>
            <a:off x="4083050" y="6423025"/>
            <a:ext cx="1096963"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5"/>
          <p:cNvSpPr>
            <a:spLocks noGrp="1"/>
          </p:cNvSpPr>
          <p:nvPr>
            <p:ph type="title"/>
          </p:nvPr>
        </p:nvSpPr>
        <p:spPr>
          <a:xfrm>
            <a:off x="476250" y="104775"/>
            <a:ext cx="8229600" cy="457200"/>
          </a:xfrm>
        </p:spPr>
        <p:txBody>
          <a:bodyPr/>
          <a:lstStyle/>
          <a:p>
            <a:pPr eaLnBrk="1" hangingPunct="1"/>
            <a:r>
              <a:rPr lang="en-US" smtClean="0"/>
              <a:t>Worldwide Readership</a:t>
            </a:r>
          </a:p>
        </p:txBody>
      </p:sp>
      <p:sp>
        <p:nvSpPr>
          <p:cNvPr id="24579" name="Slide Number Placeholder 4"/>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C8ACA233-ED83-4973-A004-36A9BF11759C}" type="slidenum">
              <a:rPr lang="en-US" smtClean="0">
                <a:ea typeface="ＭＳ Ｐゴシック" pitchFamily="34" charset="-128"/>
              </a:rPr>
              <a:pPr/>
              <a:t>7</a:t>
            </a:fld>
            <a:endParaRPr lang="en-US" smtClean="0">
              <a:ea typeface="ＭＳ Ｐゴシック" pitchFamily="34" charset="-128"/>
            </a:endParaRPr>
          </a:p>
        </p:txBody>
      </p:sp>
      <p:sp>
        <p:nvSpPr>
          <p:cNvPr id="7" name="Footer Placeholder 6"/>
          <p:cNvSpPr>
            <a:spLocks noGrp="1"/>
          </p:cNvSpPr>
          <p:nvPr>
            <p:ph type="ftr" sz="quarter" idx="11"/>
          </p:nvPr>
        </p:nvSpPr>
        <p:spPr>
          <a:xfrm>
            <a:off x="468313" y="6238875"/>
            <a:ext cx="2895600" cy="365125"/>
          </a:xfrm>
        </p:spPr>
        <p:txBody>
          <a:bodyPr/>
          <a:lstStyle/>
          <a:p>
            <a:pPr>
              <a:defRPr/>
            </a:pPr>
            <a:r>
              <a:rPr smtClean="0">
                <a:ea typeface="ＭＳ Ｐゴシック"/>
              </a:rPr>
              <a:t> </a:t>
            </a:r>
            <a:r>
              <a:rPr sz="1000" smtClean="0">
                <a:latin typeface="+mj-lt"/>
                <a:ea typeface="ＭＳ Ｐゴシック"/>
              </a:rPr>
              <a:t>Source: </a:t>
            </a:r>
            <a:r>
              <a:rPr sz="1000" err="1">
                <a:latin typeface="+mj-lt"/>
              </a:rPr>
              <a:t>c</a:t>
            </a:r>
            <a:r>
              <a:rPr sz="1000" err="1" smtClean="0">
                <a:latin typeface="+mj-lt"/>
                <a:ea typeface="ＭＳ Ｐゴシック"/>
              </a:rPr>
              <a:t>omScore</a:t>
            </a:r>
            <a:r>
              <a:rPr sz="1000" smtClean="0">
                <a:latin typeface="+mj-lt"/>
                <a:ea typeface="ＭＳ Ｐゴシック"/>
              </a:rPr>
              <a:t> July 2010</a:t>
            </a:r>
            <a:endParaRPr sz="1000">
              <a:latin typeface="+mj-lt"/>
              <a:ea typeface="ＭＳ Ｐゴシック"/>
            </a:endParaRPr>
          </a:p>
        </p:txBody>
      </p:sp>
      <p:sp>
        <p:nvSpPr>
          <p:cNvPr id="24581" name="Content Placeholder 2"/>
          <p:cNvSpPr>
            <a:spLocks noGrp="1"/>
          </p:cNvSpPr>
          <p:nvPr>
            <p:ph idx="1"/>
          </p:nvPr>
        </p:nvSpPr>
        <p:spPr>
          <a:xfrm>
            <a:off x="590550" y="719138"/>
            <a:ext cx="8453438" cy="1390650"/>
          </a:xfrm>
        </p:spPr>
        <p:txBody>
          <a:bodyPr/>
          <a:lstStyle/>
          <a:p>
            <a:pPr algn="ctr" eaLnBrk="1" hangingPunct="1">
              <a:buFont typeface="Century Gothic" pitchFamily="34" charset="0"/>
              <a:buNone/>
            </a:pPr>
            <a:r>
              <a:rPr lang="en-US" sz="2000" smtClean="0"/>
              <a:t>	</a:t>
            </a:r>
            <a:r>
              <a:rPr lang="en-US" sz="2000" b="1" smtClean="0"/>
              <a:t>First travel website to surpass 40 million </a:t>
            </a:r>
            <a:br>
              <a:rPr lang="en-US" sz="2000" b="1" smtClean="0"/>
            </a:br>
            <a:r>
              <a:rPr lang="en-US" sz="2000" b="1" smtClean="0"/>
              <a:t>unique visitors in one month! </a:t>
            </a:r>
            <a:endParaRPr lang="en-US" sz="2000" baseline="30000" smtClean="0"/>
          </a:p>
        </p:txBody>
      </p:sp>
      <p:graphicFrame>
        <p:nvGraphicFramePr>
          <p:cNvPr id="8" name="Chart 7"/>
          <p:cNvGraphicFramePr/>
          <p:nvPr/>
        </p:nvGraphicFramePr>
        <p:xfrm>
          <a:off x="468313" y="1695450"/>
          <a:ext cx="8575675" cy="45434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p:txBody>
          <a:bodyPr/>
          <a:lstStyle/>
          <a:p>
            <a:pPr eaLnBrk="1" hangingPunct="1"/>
            <a:r>
              <a:rPr lang="en-US" smtClean="0"/>
              <a:t>Virginia @ TripAdvisor</a:t>
            </a:r>
          </a:p>
        </p:txBody>
      </p:sp>
      <p:sp>
        <p:nvSpPr>
          <p:cNvPr id="6147" name="Content Placeholder 2"/>
          <p:cNvSpPr>
            <a:spLocks noGrp="1"/>
          </p:cNvSpPr>
          <p:nvPr>
            <p:ph sz="half" idx="1"/>
          </p:nvPr>
        </p:nvSpPr>
        <p:spPr>
          <a:xfrm>
            <a:off x="173760" y="1488199"/>
            <a:ext cx="4793542" cy="5369801"/>
          </a:xfrm>
        </p:spPr>
        <p:txBody>
          <a:bodyPr rtlCol="0">
            <a:noAutofit/>
          </a:bodyPr>
          <a:lstStyle/>
          <a:p>
            <a:pPr marL="285750" lvl="6" indent="-285750">
              <a:buClr>
                <a:schemeClr val="accent1"/>
              </a:buClr>
              <a:buSzPct val="115000"/>
              <a:buFont typeface="Arial" pitchFamily="34" charset="0"/>
              <a:buNone/>
              <a:tabLst>
                <a:tab pos="0" algn="l"/>
              </a:tabLst>
              <a:defRPr/>
            </a:pPr>
            <a:r>
              <a:rPr lang="en-US" sz="2000" dirty="0" smtClean="0">
                <a:solidFill>
                  <a:srgbClr val="49607C"/>
                </a:solidFill>
                <a:cs typeface="Arial" pitchFamily="34" charset="0"/>
              </a:rPr>
              <a:t>The Virginia channel on TripAdvisor </a:t>
            </a:r>
            <a:endParaRPr lang="en-US" sz="1600" dirty="0" smtClean="0">
              <a:solidFill>
                <a:srgbClr val="49607C"/>
              </a:solidFill>
              <a:cs typeface="Arial" pitchFamily="34" charset="0"/>
            </a:endParaRPr>
          </a:p>
          <a:p>
            <a:pPr marL="744538" lvl="6">
              <a:buClr>
                <a:schemeClr val="accent1"/>
              </a:buClr>
              <a:buSzPct val="115000"/>
              <a:buFont typeface="Arial" pitchFamily="34" charset="0"/>
              <a:buBlip>
                <a:blip r:embed="rId3"/>
              </a:buBlip>
              <a:tabLst>
                <a:tab pos="0" algn="l"/>
              </a:tabLst>
              <a:defRPr/>
            </a:pPr>
            <a:r>
              <a:rPr lang="en-US" sz="1600" dirty="0" smtClean="0">
                <a:solidFill>
                  <a:srgbClr val="49607C"/>
                </a:solidFill>
                <a:cs typeface="Arial" pitchFamily="34" charset="0"/>
              </a:rPr>
              <a:t>6.9MM Page views </a:t>
            </a:r>
          </a:p>
          <a:p>
            <a:pPr marL="744538" lvl="6">
              <a:buClr>
                <a:schemeClr val="accent1"/>
              </a:buClr>
              <a:buSzPct val="115000"/>
              <a:buFont typeface="Arial" pitchFamily="34" charset="0"/>
              <a:buBlip>
                <a:blip r:embed="rId3"/>
              </a:buBlip>
              <a:tabLst>
                <a:tab pos="0" algn="l"/>
              </a:tabLst>
              <a:defRPr/>
            </a:pPr>
            <a:r>
              <a:rPr lang="en-US" sz="1600" dirty="0" smtClean="0">
                <a:solidFill>
                  <a:srgbClr val="49607C"/>
                </a:solidFill>
                <a:cs typeface="Arial" pitchFamily="34" charset="0"/>
              </a:rPr>
              <a:t>3.4MM unique sessions</a:t>
            </a:r>
          </a:p>
          <a:p>
            <a:pPr marL="744538" lvl="6">
              <a:buClr>
                <a:schemeClr val="accent1"/>
              </a:buClr>
              <a:buSzPct val="115000"/>
              <a:buFont typeface="Arial" pitchFamily="34" charset="0"/>
              <a:buBlip>
                <a:blip r:embed="rId3"/>
              </a:buBlip>
              <a:tabLst>
                <a:tab pos="0" algn="l"/>
              </a:tabLst>
              <a:defRPr/>
            </a:pPr>
            <a:r>
              <a:rPr lang="en-US" sz="1600" dirty="0" smtClean="0">
                <a:solidFill>
                  <a:srgbClr val="49607C"/>
                </a:solidFill>
                <a:cs typeface="Arial" pitchFamily="34" charset="0"/>
              </a:rPr>
              <a:t>943,000 commerce clicks</a:t>
            </a:r>
          </a:p>
          <a:p>
            <a:pPr eaLnBrk="1" fontAlgn="auto" hangingPunct="1">
              <a:spcAft>
                <a:spcPts val="0"/>
              </a:spcAft>
              <a:buFont typeface="Century Gothic" pitchFamily="34" charset="0"/>
              <a:buNone/>
              <a:tabLst>
                <a:tab pos="0" algn="l"/>
              </a:tabLst>
              <a:defRPr/>
            </a:pPr>
            <a:endParaRPr lang="en-US" sz="2000" dirty="0" smtClean="0"/>
          </a:p>
          <a:p>
            <a:pPr eaLnBrk="1" fontAlgn="auto" hangingPunct="1">
              <a:spcAft>
                <a:spcPts val="0"/>
              </a:spcAft>
              <a:buFont typeface="Century Gothic" pitchFamily="34" charset="0"/>
              <a:buNone/>
              <a:tabLst>
                <a:tab pos="0" algn="l"/>
              </a:tabLst>
              <a:defRPr/>
            </a:pPr>
            <a:r>
              <a:rPr lang="en-US" sz="2000" dirty="0" smtClean="0"/>
              <a:t>Virginia content on TripAdvisor</a:t>
            </a:r>
          </a:p>
          <a:p>
            <a:pPr marL="744538" lvl="6">
              <a:buClr>
                <a:schemeClr val="accent1"/>
              </a:buClr>
              <a:buSzPct val="115000"/>
              <a:buFont typeface="Arial" pitchFamily="34" charset="0"/>
              <a:buBlip>
                <a:blip r:embed="rId3"/>
              </a:buBlip>
              <a:defRPr/>
            </a:pPr>
            <a:r>
              <a:rPr lang="en-US" sz="1600" dirty="0" smtClean="0">
                <a:solidFill>
                  <a:srgbClr val="49607C"/>
                </a:solidFill>
                <a:cs typeface="Arial" pitchFamily="34" charset="0"/>
              </a:rPr>
              <a:t>2,106 Hotels &amp; Accommodations reviewed</a:t>
            </a:r>
          </a:p>
          <a:p>
            <a:pPr marL="744538" lvl="6">
              <a:buClr>
                <a:schemeClr val="accent1"/>
              </a:buClr>
              <a:buSzPct val="115000"/>
              <a:buFont typeface="Arial" pitchFamily="34" charset="0"/>
              <a:buBlip>
                <a:blip r:embed="rId3"/>
              </a:buBlip>
              <a:defRPr/>
            </a:pPr>
            <a:r>
              <a:rPr lang="en-US" sz="1600" dirty="0" smtClean="0">
                <a:solidFill>
                  <a:srgbClr val="49607C"/>
                </a:solidFill>
                <a:cs typeface="Arial" pitchFamily="34" charset="0"/>
              </a:rPr>
              <a:t>819 Things to Do</a:t>
            </a:r>
          </a:p>
          <a:p>
            <a:pPr marL="744538" lvl="6">
              <a:buClr>
                <a:schemeClr val="accent1"/>
              </a:buClr>
              <a:buSzPct val="115000"/>
              <a:buFont typeface="Arial" pitchFamily="34" charset="0"/>
              <a:buBlip>
                <a:blip r:embed="rId3"/>
              </a:buBlip>
              <a:defRPr/>
            </a:pPr>
            <a:r>
              <a:rPr lang="en-US" sz="1600" dirty="0" smtClean="0">
                <a:solidFill>
                  <a:srgbClr val="49607C"/>
                </a:solidFill>
                <a:cs typeface="Arial" pitchFamily="34" charset="0"/>
              </a:rPr>
              <a:t>7,865 Restaurants</a:t>
            </a:r>
          </a:p>
          <a:p>
            <a:pPr marL="744538" lvl="6">
              <a:buClr>
                <a:schemeClr val="accent1"/>
              </a:buClr>
              <a:buSzPct val="115000"/>
              <a:buFont typeface="Arial" pitchFamily="34" charset="0"/>
              <a:buBlip>
                <a:blip r:embed="rId3"/>
              </a:buBlip>
              <a:defRPr/>
            </a:pPr>
            <a:r>
              <a:rPr lang="en-US" sz="1600" dirty="0" smtClean="0">
                <a:solidFill>
                  <a:srgbClr val="49607C"/>
                </a:solidFill>
                <a:cs typeface="Arial" pitchFamily="34" charset="0"/>
              </a:rPr>
              <a:t>260 Destinations</a:t>
            </a:r>
          </a:p>
          <a:p>
            <a:pPr marL="744538" lvl="6">
              <a:buClr>
                <a:schemeClr val="accent1"/>
              </a:buClr>
              <a:buSzPct val="115000"/>
              <a:buFont typeface="Arial" pitchFamily="34" charset="0"/>
              <a:buBlip>
                <a:blip r:embed="rId3"/>
              </a:buBlip>
              <a:defRPr/>
            </a:pPr>
            <a:r>
              <a:rPr lang="en-US" sz="1600" dirty="0" smtClean="0">
                <a:solidFill>
                  <a:srgbClr val="49607C"/>
                </a:solidFill>
                <a:cs typeface="Arial" pitchFamily="34" charset="0"/>
              </a:rPr>
              <a:t>8,107 topics discussed in the Virginia Forums</a:t>
            </a:r>
          </a:p>
          <a:p>
            <a:pPr marL="744538" lvl="6">
              <a:buClr>
                <a:schemeClr val="accent1"/>
              </a:buClr>
              <a:buSzPct val="115000"/>
              <a:buFont typeface="Arial" pitchFamily="34" charset="0"/>
              <a:buNone/>
              <a:defRPr/>
            </a:pPr>
            <a:endParaRPr lang="en-US" sz="1600" dirty="0" smtClean="0">
              <a:solidFill>
                <a:srgbClr val="49607C"/>
              </a:solidFill>
              <a:cs typeface="Arial" pitchFamily="34" charset="0"/>
            </a:endParaRPr>
          </a:p>
          <a:p>
            <a:pPr marL="744538" lvl="6">
              <a:buClr>
                <a:schemeClr val="accent1"/>
              </a:buClr>
              <a:buSzPct val="115000"/>
              <a:buFont typeface="Arial" pitchFamily="34" charset="0"/>
              <a:buNone/>
              <a:defRPr/>
            </a:pPr>
            <a:r>
              <a:rPr lang="en-US" dirty="0" smtClean="0">
                <a:solidFill>
                  <a:srgbClr val="49607C"/>
                </a:solidFill>
                <a:cs typeface="Arial" pitchFamily="34" charset="0"/>
              </a:rPr>
              <a:t/>
            </a:r>
            <a:br>
              <a:rPr lang="en-US" dirty="0" smtClean="0">
                <a:solidFill>
                  <a:srgbClr val="49607C"/>
                </a:solidFill>
                <a:cs typeface="Arial" pitchFamily="34" charset="0"/>
              </a:rPr>
            </a:br>
            <a:endParaRPr lang="en-US" sz="1100" dirty="0" smtClean="0">
              <a:solidFill>
                <a:srgbClr val="49607C"/>
              </a:solidFill>
              <a:cs typeface="Arial" pitchFamily="34" charset="0"/>
            </a:endParaRPr>
          </a:p>
        </p:txBody>
      </p:sp>
      <p:sp>
        <p:nvSpPr>
          <p:cNvPr id="25604" name="Slide Number Placeholder 3"/>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CB7E9601-7ADF-43A8-86A5-DB2E299AF6D1}" type="slidenum">
              <a:rPr lang="en-US" smtClean="0">
                <a:ea typeface="ＭＳ Ｐゴシック" pitchFamily="34" charset="-128"/>
              </a:rPr>
              <a:pPr/>
              <a:t>8</a:t>
            </a:fld>
            <a:endParaRPr lang="en-US" smtClean="0">
              <a:ea typeface="ＭＳ Ｐゴシック" pitchFamily="34" charset="-128"/>
            </a:endParaRPr>
          </a:p>
        </p:txBody>
      </p:sp>
      <p:pic>
        <p:nvPicPr>
          <p:cNvPr id="92162" name="Picture 2"/>
          <p:cNvPicPr>
            <a:picLocks noChangeAspect="1" noChangeArrowheads="1"/>
          </p:cNvPicPr>
          <p:nvPr/>
        </p:nvPicPr>
        <p:blipFill>
          <a:blip r:embed="rId4" cstate="print"/>
          <a:srcRect/>
          <a:stretch>
            <a:fillRect/>
          </a:stretch>
        </p:blipFill>
        <p:spPr bwMode="auto">
          <a:xfrm>
            <a:off x="4856163" y="1004888"/>
            <a:ext cx="4187825" cy="5310187"/>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6" name="Footer Placeholder 6"/>
          <p:cNvSpPr>
            <a:spLocks noGrp="1"/>
          </p:cNvSpPr>
          <p:nvPr>
            <p:ph type="ftr" sz="quarter" idx="11"/>
          </p:nvPr>
        </p:nvSpPr>
        <p:spPr>
          <a:xfrm>
            <a:off x="468313" y="6238875"/>
            <a:ext cx="2895600" cy="365125"/>
          </a:xfrm>
        </p:spPr>
        <p:txBody>
          <a:bodyPr/>
          <a:lstStyle/>
          <a:p>
            <a:pPr>
              <a:defRPr/>
            </a:pPr>
            <a:r>
              <a:rPr smtClean="0">
                <a:ea typeface="ＭＳ Ｐゴシック"/>
              </a:rPr>
              <a:t> </a:t>
            </a:r>
            <a:r>
              <a:rPr sz="1000" smtClean="0">
                <a:latin typeface="+mj-lt"/>
                <a:ea typeface="ＭＳ Ｐゴシック"/>
              </a:rPr>
              <a:t>Site logs, July 2010</a:t>
            </a:r>
            <a:endParaRPr sz="1000">
              <a:latin typeface="+mj-lt"/>
              <a:ea typeface="ＭＳ Ｐゴシック"/>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p:txBody>
          <a:bodyPr/>
          <a:lstStyle/>
          <a:p>
            <a:pPr eaLnBrk="1" hangingPunct="1"/>
            <a:r>
              <a:rPr lang="en-US" smtClean="0"/>
              <a:t>Virginia @ TripAdvisor</a:t>
            </a:r>
          </a:p>
        </p:txBody>
      </p:sp>
      <p:sp>
        <p:nvSpPr>
          <p:cNvPr id="6147" name="Content Placeholder 2"/>
          <p:cNvSpPr>
            <a:spLocks noGrp="1"/>
          </p:cNvSpPr>
          <p:nvPr>
            <p:ph sz="half" idx="1"/>
          </p:nvPr>
        </p:nvSpPr>
        <p:spPr>
          <a:xfrm>
            <a:off x="812800" y="1488199"/>
            <a:ext cx="7570418" cy="5369801"/>
          </a:xfrm>
        </p:spPr>
        <p:txBody>
          <a:bodyPr rtlCol="0">
            <a:noAutofit/>
          </a:bodyPr>
          <a:lstStyle/>
          <a:p>
            <a:pPr marL="285750" lvl="6" indent="-285750">
              <a:buClr>
                <a:schemeClr val="accent1"/>
              </a:buClr>
              <a:buSzPct val="115000"/>
              <a:buFont typeface="Arial" pitchFamily="34" charset="0"/>
              <a:buNone/>
              <a:tabLst>
                <a:tab pos="0" algn="l"/>
              </a:tabLst>
              <a:defRPr/>
            </a:pPr>
            <a:r>
              <a:rPr lang="en-US" sz="2000" dirty="0" smtClean="0">
                <a:solidFill>
                  <a:srgbClr val="49607C"/>
                </a:solidFill>
                <a:cs typeface="Arial" pitchFamily="34" charset="0"/>
              </a:rPr>
              <a:t>Most Researched Virginia Destinations: July 2010</a:t>
            </a:r>
          </a:p>
          <a:p>
            <a:pPr marL="285750" lvl="6" indent="-285750">
              <a:buClr>
                <a:schemeClr val="accent1"/>
              </a:buClr>
              <a:buSzPct val="115000"/>
              <a:buFont typeface="Arial" pitchFamily="34" charset="0"/>
              <a:buNone/>
              <a:tabLst>
                <a:tab pos="0" algn="l"/>
              </a:tabLst>
              <a:defRPr/>
            </a:pPr>
            <a:endParaRPr lang="en-US" sz="2000" dirty="0" smtClean="0">
              <a:solidFill>
                <a:srgbClr val="49607C"/>
              </a:solidFill>
              <a:cs typeface="Arial" pitchFamily="34" charset="0"/>
            </a:endParaRPr>
          </a:p>
          <a:p>
            <a:pPr marL="457200" lvl="6" indent="-457200">
              <a:buClr>
                <a:schemeClr val="accent1"/>
              </a:buClr>
              <a:buSzPct val="115000"/>
              <a:buFont typeface="+mj-lt"/>
              <a:buAutoNum type="arabicPeriod"/>
              <a:tabLst>
                <a:tab pos="0" algn="l"/>
              </a:tabLst>
              <a:defRPr/>
            </a:pPr>
            <a:r>
              <a:rPr lang="en-US" sz="2000" dirty="0" smtClean="0"/>
              <a:t>Virginia Beach </a:t>
            </a:r>
          </a:p>
          <a:p>
            <a:pPr marL="457200" lvl="6" indent="-457200">
              <a:buClr>
                <a:schemeClr val="accent1"/>
              </a:buClr>
              <a:buSzPct val="115000"/>
              <a:buFont typeface="+mj-lt"/>
              <a:buAutoNum type="arabicPeriod"/>
              <a:tabLst>
                <a:tab pos="0" algn="l"/>
              </a:tabLst>
              <a:defRPr/>
            </a:pPr>
            <a:r>
              <a:rPr lang="en-US" sz="2000" dirty="0" smtClean="0"/>
              <a:t>Williamsburg </a:t>
            </a:r>
          </a:p>
          <a:p>
            <a:pPr marL="457200" lvl="6" indent="-457200">
              <a:buClr>
                <a:schemeClr val="accent1"/>
              </a:buClr>
              <a:buSzPct val="115000"/>
              <a:buFont typeface="+mj-lt"/>
              <a:buAutoNum type="arabicPeriod"/>
              <a:tabLst>
                <a:tab pos="0" algn="l"/>
              </a:tabLst>
              <a:defRPr/>
            </a:pPr>
            <a:r>
              <a:rPr lang="en-US" sz="2000" dirty="0" smtClean="0"/>
              <a:t>Hot Springs </a:t>
            </a:r>
          </a:p>
          <a:p>
            <a:pPr marL="457200" lvl="6" indent="-457200">
              <a:buClr>
                <a:schemeClr val="accent1"/>
              </a:buClr>
              <a:buSzPct val="115000"/>
              <a:buFont typeface="+mj-lt"/>
              <a:buAutoNum type="arabicPeriod"/>
              <a:tabLst>
                <a:tab pos="0" algn="l"/>
              </a:tabLst>
              <a:defRPr/>
            </a:pPr>
            <a:r>
              <a:rPr lang="en-US" sz="2000" dirty="0" smtClean="0"/>
              <a:t>Charlottesville </a:t>
            </a:r>
          </a:p>
          <a:p>
            <a:pPr marL="457200" lvl="6" indent="-457200">
              <a:buClr>
                <a:schemeClr val="accent1"/>
              </a:buClr>
              <a:buSzPct val="115000"/>
              <a:buFont typeface="+mj-lt"/>
              <a:buAutoNum type="arabicPeriod"/>
              <a:tabLst>
                <a:tab pos="0" algn="l"/>
              </a:tabLst>
              <a:defRPr/>
            </a:pPr>
            <a:r>
              <a:rPr lang="en-US" sz="2000" dirty="0" smtClean="0"/>
              <a:t>Richmond </a:t>
            </a:r>
          </a:p>
          <a:p>
            <a:pPr marL="457200" lvl="6" indent="-457200">
              <a:buClr>
                <a:schemeClr val="accent1"/>
              </a:buClr>
              <a:buSzPct val="115000"/>
              <a:buFont typeface="+mj-lt"/>
              <a:buAutoNum type="arabicPeriod"/>
              <a:tabLst>
                <a:tab pos="0" algn="l"/>
              </a:tabLst>
              <a:defRPr/>
            </a:pPr>
            <a:r>
              <a:rPr lang="en-US" sz="2000" dirty="0" smtClean="0"/>
              <a:t>Chincoteague Island </a:t>
            </a:r>
          </a:p>
          <a:p>
            <a:pPr marL="457200" lvl="6" indent="-457200">
              <a:buClr>
                <a:schemeClr val="accent1"/>
              </a:buClr>
              <a:buSzPct val="115000"/>
              <a:buFont typeface="+mj-lt"/>
              <a:buAutoNum type="arabicPeriod"/>
              <a:tabLst>
                <a:tab pos="0" algn="l"/>
              </a:tabLst>
              <a:defRPr/>
            </a:pPr>
            <a:r>
              <a:rPr lang="en-US" sz="2000" dirty="0" smtClean="0"/>
              <a:t>Arlington </a:t>
            </a:r>
          </a:p>
          <a:p>
            <a:pPr marL="457200" lvl="6" indent="-457200">
              <a:buClr>
                <a:schemeClr val="accent1"/>
              </a:buClr>
              <a:buSzPct val="115000"/>
              <a:buFont typeface="+mj-lt"/>
              <a:buAutoNum type="arabicPeriod"/>
              <a:tabLst>
                <a:tab pos="0" algn="l"/>
              </a:tabLst>
              <a:defRPr/>
            </a:pPr>
            <a:r>
              <a:rPr lang="en-US" sz="2000" dirty="0" smtClean="0"/>
              <a:t>Alexandria </a:t>
            </a:r>
          </a:p>
          <a:p>
            <a:pPr marL="457200" lvl="6" indent="-457200">
              <a:buClr>
                <a:schemeClr val="accent1"/>
              </a:buClr>
              <a:buSzPct val="115000"/>
              <a:buFont typeface="+mj-lt"/>
              <a:buAutoNum type="arabicPeriod"/>
              <a:tabLst>
                <a:tab pos="0" algn="l"/>
              </a:tabLst>
              <a:defRPr/>
            </a:pPr>
            <a:r>
              <a:rPr lang="en-US" sz="2000" dirty="0" smtClean="0"/>
              <a:t>Norfolk </a:t>
            </a:r>
          </a:p>
          <a:p>
            <a:pPr marL="457200" lvl="6" indent="-457200">
              <a:buClr>
                <a:schemeClr val="accent1"/>
              </a:buClr>
              <a:buSzPct val="115000"/>
              <a:buFont typeface="+mj-lt"/>
              <a:buAutoNum type="arabicPeriod"/>
              <a:tabLst>
                <a:tab pos="0" algn="l"/>
              </a:tabLst>
              <a:defRPr/>
            </a:pPr>
            <a:r>
              <a:rPr lang="en-US" sz="2000" dirty="0" smtClean="0"/>
              <a:t>Roanoke </a:t>
            </a:r>
            <a:endParaRPr lang="en-US" sz="2000" dirty="0" smtClean="0">
              <a:solidFill>
                <a:srgbClr val="49607C"/>
              </a:solidFill>
              <a:cs typeface="Arial" pitchFamily="34" charset="0"/>
            </a:endParaRPr>
          </a:p>
          <a:p>
            <a:pPr marL="285750" lvl="6" indent="-285750">
              <a:buClr>
                <a:schemeClr val="accent1"/>
              </a:buClr>
              <a:buSzPct val="115000"/>
              <a:buFont typeface="Arial" pitchFamily="34" charset="0"/>
              <a:buNone/>
              <a:tabLst>
                <a:tab pos="0" algn="l"/>
              </a:tabLst>
              <a:defRPr/>
            </a:pPr>
            <a:endParaRPr lang="en-US" sz="1600" dirty="0" smtClean="0">
              <a:solidFill>
                <a:srgbClr val="49607C"/>
              </a:solidFill>
              <a:cs typeface="Arial" pitchFamily="34" charset="0"/>
            </a:endParaRPr>
          </a:p>
          <a:p>
            <a:pPr eaLnBrk="1" fontAlgn="auto" hangingPunct="1">
              <a:spcAft>
                <a:spcPts val="0"/>
              </a:spcAft>
              <a:buFont typeface="Century Gothic" pitchFamily="34" charset="0"/>
              <a:buNone/>
              <a:tabLst>
                <a:tab pos="0" algn="l"/>
              </a:tabLst>
              <a:defRPr/>
            </a:pPr>
            <a:endParaRPr lang="en-US" sz="2000" dirty="0" smtClean="0"/>
          </a:p>
        </p:txBody>
      </p:sp>
      <p:sp>
        <p:nvSpPr>
          <p:cNvPr id="26628" name="Slide Number Placeholder 3"/>
          <p:cNvSpPr>
            <a:spLocks noGrp="1"/>
          </p:cNvSpPr>
          <p:nvPr>
            <p:ph type="sldNum" sz="quarter" idx="10"/>
          </p:nvPr>
        </p:nvSpPr>
        <p:spPr bwMode="auto">
          <a:noFill/>
          <a:ln>
            <a:miter lim="800000"/>
            <a:headEnd/>
            <a:tailEnd/>
          </a:ln>
        </p:spPr>
        <p:txBody>
          <a:bodyPr wrap="square" numCol="1" compatLnSpc="1">
            <a:prstTxWarp prst="textNoShape">
              <a:avLst/>
            </a:prstTxWarp>
          </a:bodyPr>
          <a:lstStyle/>
          <a:p>
            <a:fld id="{10FC6D74-A10E-4EAB-B89D-BDB2D977D1D1}" type="slidenum">
              <a:rPr lang="en-US" smtClean="0">
                <a:ea typeface="ＭＳ Ｐゴシック" pitchFamily="34" charset="-128"/>
              </a:rPr>
              <a:pPr/>
              <a:t>9</a:t>
            </a:fld>
            <a:endParaRPr lang="en-US" smtClean="0">
              <a:ea typeface="ＭＳ Ｐゴシック" pitchFamily="34" charset="-128"/>
            </a:endParaRPr>
          </a:p>
        </p:txBody>
      </p:sp>
      <p:sp>
        <p:nvSpPr>
          <p:cNvPr id="6" name="Footer Placeholder 6"/>
          <p:cNvSpPr>
            <a:spLocks noGrp="1"/>
          </p:cNvSpPr>
          <p:nvPr>
            <p:ph type="ftr" sz="quarter" idx="11"/>
          </p:nvPr>
        </p:nvSpPr>
        <p:spPr>
          <a:xfrm>
            <a:off x="468313" y="6238875"/>
            <a:ext cx="2895600" cy="365125"/>
          </a:xfrm>
        </p:spPr>
        <p:txBody>
          <a:bodyPr/>
          <a:lstStyle/>
          <a:p>
            <a:pPr>
              <a:defRPr/>
            </a:pPr>
            <a:r>
              <a:rPr smtClean="0">
                <a:ea typeface="ＭＳ Ｐゴシック"/>
              </a:rPr>
              <a:t> </a:t>
            </a:r>
            <a:r>
              <a:rPr sz="1000" smtClean="0">
                <a:latin typeface="+mj-lt"/>
                <a:ea typeface="ＭＳ Ｐゴシック"/>
              </a:rPr>
              <a:t>Site logs, July 2010</a:t>
            </a:r>
            <a:endParaRPr sz="1000">
              <a:latin typeface="+mj-lt"/>
              <a:ea typeface="ＭＳ Ｐゴシック"/>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xEl>
                                              <p:pRg st="11" end="11"/>
                                            </p:txEl>
                                          </p:spTgt>
                                        </p:tgtEl>
                                        <p:attrNameLst>
                                          <p:attrName>style.visibility</p:attrName>
                                        </p:attrNameLst>
                                      </p:cBhvr>
                                      <p:to>
                                        <p:strVal val="visible"/>
                                      </p:to>
                                    </p:set>
                                    <p:animEffect transition="in" filter="blinds(horizontal)">
                                      <p:cBhvr>
                                        <p:cTn id="7" dur="500"/>
                                        <p:tgtEl>
                                          <p:spTgt spid="6147">
                                            <p:txEl>
                                              <p:pRg st="11" end="1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7">
                                            <p:txEl>
                                              <p:pRg st="10" end="10"/>
                                            </p:txEl>
                                          </p:spTgt>
                                        </p:tgtEl>
                                        <p:attrNameLst>
                                          <p:attrName>style.visibility</p:attrName>
                                        </p:attrNameLst>
                                      </p:cBhvr>
                                      <p:to>
                                        <p:strVal val="visible"/>
                                      </p:to>
                                    </p:set>
                                    <p:animEffect transition="in" filter="blinds(horizontal)">
                                      <p:cBhvr>
                                        <p:cTn id="12" dur="500"/>
                                        <p:tgtEl>
                                          <p:spTgt spid="6147">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7">
                                            <p:txEl>
                                              <p:pRg st="9" end="9"/>
                                            </p:txEl>
                                          </p:spTgt>
                                        </p:tgtEl>
                                        <p:attrNameLst>
                                          <p:attrName>style.visibility</p:attrName>
                                        </p:attrNameLst>
                                      </p:cBhvr>
                                      <p:to>
                                        <p:strVal val="visible"/>
                                      </p:to>
                                    </p:set>
                                    <p:animEffect transition="in" filter="blinds(horizontal)">
                                      <p:cBhvr>
                                        <p:cTn id="17" dur="500"/>
                                        <p:tgtEl>
                                          <p:spTgt spid="6147">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47">
                                            <p:txEl>
                                              <p:pRg st="8" end="8"/>
                                            </p:txEl>
                                          </p:spTgt>
                                        </p:tgtEl>
                                        <p:attrNameLst>
                                          <p:attrName>style.visibility</p:attrName>
                                        </p:attrNameLst>
                                      </p:cBhvr>
                                      <p:to>
                                        <p:strVal val="visible"/>
                                      </p:to>
                                    </p:set>
                                    <p:animEffect transition="in" filter="blinds(horizontal)">
                                      <p:cBhvr>
                                        <p:cTn id="22" dur="500"/>
                                        <p:tgtEl>
                                          <p:spTgt spid="6147">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47">
                                            <p:txEl>
                                              <p:pRg st="7" end="7"/>
                                            </p:txEl>
                                          </p:spTgt>
                                        </p:tgtEl>
                                        <p:attrNameLst>
                                          <p:attrName>style.visibility</p:attrName>
                                        </p:attrNameLst>
                                      </p:cBhvr>
                                      <p:to>
                                        <p:strVal val="visible"/>
                                      </p:to>
                                    </p:set>
                                    <p:animEffect transition="in" filter="blinds(horizontal)">
                                      <p:cBhvr>
                                        <p:cTn id="27" dur="500"/>
                                        <p:tgtEl>
                                          <p:spTgt spid="614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147">
                                            <p:txEl>
                                              <p:pRg st="6" end="6"/>
                                            </p:txEl>
                                          </p:spTgt>
                                        </p:tgtEl>
                                        <p:attrNameLst>
                                          <p:attrName>style.visibility</p:attrName>
                                        </p:attrNameLst>
                                      </p:cBhvr>
                                      <p:to>
                                        <p:strVal val="visible"/>
                                      </p:to>
                                    </p:set>
                                    <p:animEffect transition="in" filter="blinds(horizontal)">
                                      <p:cBhvr>
                                        <p:cTn id="32" dur="500"/>
                                        <p:tgtEl>
                                          <p:spTgt spid="614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147">
                                            <p:txEl>
                                              <p:pRg st="5" end="5"/>
                                            </p:txEl>
                                          </p:spTgt>
                                        </p:tgtEl>
                                        <p:attrNameLst>
                                          <p:attrName>style.visibility</p:attrName>
                                        </p:attrNameLst>
                                      </p:cBhvr>
                                      <p:to>
                                        <p:strVal val="visible"/>
                                      </p:to>
                                    </p:set>
                                    <p:animEffect transition="in" filter="blinds(horizontal)">
                                      <p:cBhvr>
                                        <p:cTn id="37" dur="500"/>
                                        <p:tgtEl>
                                          <p:spTgt spid="614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147">
                                            <p:txEl>
                                              <p:pRg st="4" end="4"/>
                                            </p:txEl>
                                          </p:spTgt>
                                        </p:tgtEl>
                                        <p:attrNameLst>
                                          <p:attrName>style.visibility</p:attrName>
                                        </p:attrNameLst>
                                      </p:cBhvr>
                                      <p:to>
                                        <p:strVal val="visible"/>
                                      </p:to>
                                    </p:set>
                                    <p:animEffect transition="in" filter="blinds(horizontal)">
                                      <p:cBhvr>
                                        <p:cTn id="42" dur="500"/>
                                        <p:tgtEl>
                                          <p:spTgt spid="614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147">
                                            <p:txEl>
                                              <p:pRg st="3" end="3"/>
                                            </p:txEl>
                                          </p:spTgt>
                                        </p:tgtEl>
                                        <p:attrNameLst>
                                          <p:attrName>style.visibility</p:attrName>
                                        </p:attrNameLst>
                                      </p:cBhvr>
                                      <p:to>
                                        <p:strVal val="visible"/>
                                      </p:to>
                                    </p:set>
                                    <p:animEffect transition="in" filter="blinds(horizontal)">
                                      <p:cBhvr>
                                        <p:cTn id="47" dur="500"/>
                                        <p:tgtEl>
                                          <p:spTgt spid="614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147">
                                            <p:txEl>
                                              <p:pRg st="2" end="2"/>
                                            </p:txEl>
                                          </p:spTgt>
                                        </p:tgtEl>
                                        <p:attrNameLst>
                                          <p:attrName>style.visibility</p:attrName>
                                        </p:attrNameLst>
                                      </p:cBhvr>
                                      <p:to>
                                        <p:strVal val="visible"/>
                                      </p:to>
                                    </p:set>
                                    <p:animEffect transition="in" filter="blinds(horizontal)">
                                      <p:cBhvr>
                                        <p:cTn id="52"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Custom 1">
      <a:dk1>
        <a:srgbClr val="49607C"/>
      </a:dk1>
      <a:lt1>
        <a:sysClr val="window" lastClr="FFFFFF"/>
      </a:lt1>
      <a:dk2>
        <a:srgbClr val="49607C"/>
      </a:dk2>
      <a:lt2>
        <a:srgbClr val="FFFFFF"/>
      </a:lt2>
      <a:accent1>
        <a:srgbClr val="498D30"/>
      </a:accent1>
      <a:accent2>
        <a:srgbClr val="C2DAC0"/>
      </a:accent2>
      <a:accent3>
        <a:srgbClr val="71AD59"/>
      </a:accent3>
      <a:accent4>
        <a:srgbClr val="88A683"/>
      </a:accent4>
      <a:accent5>
        <a:srgbClr val="425B61"/>
      </a:accent5>
      <a:accent6>
        <a:srgbClr val="C6D9F0"/>
      </a:accent6>
      <a:hlink>
        <a:srgbClr val="00AFFE"/>
      </a:hlink>
      <a:folHlink>
        <a:srgbClr val="0094D6"/>
      </a:folHlink>
    </a:clrScheme>
    <a:fontScheme name="Custom 3">
      <a:majorFont>
        <a:latin typeface="Arial"/>
        <a:ea typeface=""/>
        <a:cs typeface=""/>
      </a:majorFont>
      <a:minorFont>
        <a:latin typeface="Arial"/>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bg1"/>
            </a:gs>
            <a:gs pos="100000">
              <a:schemeClr val="bg1">
                <a:shade val="100000"/>
                <a:satMod val="115000"/>
              </a:schemeClr>
            </a:gs>
          </a:gsLst>
          <a:lin ang="0" scaled="1"/>
          <a:tileRect/>
        </a:gradFill>
        <a:ln w="12700">
          <a:noFill/>
        </a:ln>
        <a:effectLst>
          <a:outerShdw blurRad="114300" dist="76200" dir="10200000" sx="99000" sy="99000" algn="t" rotWithShape="0">
            <a:prstClr val="black">
              <a:alpha val="29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rgbClr val="49607C"/>
            </a:solidFill>
            <a:latin typeface="+mj-lt"/>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49607C"/>
    </a:dk1>
    <a:lt1>
      <a:sysClr val="window" lastClr="FFFFFF"/>
    </a:lt1>
    <a:dk2>
      <a:srgbClr val="49607C"/>
    </a:dk2>
    <a:lt2>
      <a:srgbClr val="FFFFFF"/>
    </a:lt2>
    <a:accent1>
      <a:srgbClr val="498D30"/>
    </a:accent1>
    <a:accent2>
      <a:srgbClr val="C2DAC0"/>
    </a:accent2>
    <a:accent3>
      <a:srgbClr val="71AD59"/>
    </a:accent3>
    <a:accent4>
      <a:srgbClr val="88A683"/>
    </a:accent4>
    <a:accent5>
      <a:srgbClr val="425B61"/>
    </a:accent5>
    <a:accent6>
      <a:srgbClr val="C6D9F0"/>
    </a:accent6>
    <a:hlink>
      <a:srgbClr val="00AFFE"/>
    </a:hlink>
    <a:folHlink>
      <a:srgbClr val="0094D6"/>
    </a:folHlink>
  </a:clrScheme>
  <a:fontScheme name="Custom 3">
    <a:majorFont>
      <a:latin typeface="Arial"/>
      <a:ea typeface=""/>
      <a:cs typeface=""/>
    </a:majorFont>
    <a:minorFont>
      <a:latin typeface="Arial"/>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nk Presentation 16">
    <a:dk1>
      <a:srgbClr val="000000"/>
    </a:dk1>
    <a:lt1>
      <a:srgbClr val="FFFFFF"/>
    </a:lt1>
    <a:dk2>
      <a:srgbClr val="3A8E1B"/>
    </a:dk2>
    <a:lt2>
      <a:srgbClr val="808080"/>
    </a:lt2>
    <a:accent1>
      <a:srgbClr val="225410"/>
    </a:accent1>
    <a:accent2>
      <a:srgbClr val="EECA6E"/>
    </a:accent2>
    <a:accent3>
      <a:srgbClr val="FFFFFF"/>
    </a:accent3>
    <a:accent4>
      <a:srgbClr val="000000"/>
    </a:accent4>
    <a:accent5>
      <a:srgbClr val="ABB3AA"/>
    </a:accent5>
    <a:accent6>
      <a:srgbClr val="D8B763"/>
    </a:accent6>
    <a:hlink>
      <a:srgbClr val="A62100"/>
    </a:hlink>
    <a:folHlink>
      <a:srgbClr val="74DE4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14714</TotalTime>
  <Words>1768</Words>
  <Application>Microsoft Office PowerPoint</Application>
  <PresentationFormat>On-screen Show (4:3)</PresentationFormat>
  <Paragraphs>276</Paragraphs>
  <Slides>46</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Century Gothic</vt:lpstr>
      <vt:lpstr>ＭＳ Ｐゴシック</vt:lpstr>
      <vt:lpstr>Arial</vt:lpstr>
      <vt:lpstr>Default Theme</vt:lpstr>
      <vt:lpstr>Virginia VA-1 Conference October 5, 2010</vt:lpstr>
      <vt:lpstr>About TripAdvisor</vt:lpstr>
      <vt:lpstr>Our Mission</vt:lpstr>
      <vt:lpstr>Our Values &amp; Philosophy</vt:lpstr>
      <vt:lpstr>Our Content</vt:lpstr>
      <vt:lpstr>Our Position in the Marketplace</vt:lpstr>
      <vt:lpstr>Worldwide Readership</vt:lpstr>
      <vt:lpstr>Virginia @ TripAdvisor</vt:lpstr>
      <vt:lpstr>Virginia @ TripAdvisor</vt:lpstr>
      <vt:lpstr>Slide 10</vt:lpstr>
      <vt:lpstr>Fish Where the Fish Are</vt:lpstr>
      <vt:lpstr>Targeted Banners</vt:lpstr>
      <vt:lpstr>DART Statistics on Banner CTR</vt:lpstr>
      <vt:lpstr>Banner Effectiveness</vt:lpstr>
      <vt:lpstr>Purchase Funnel</vt:lpstr>
      <vt:lpstr>Beyond the Click</vt:lpstr>
      <vt:lpstr>Tourism Sponsorship</vt:lpstr>
      <vt:lpstr>Travel Centers</vt:lpstr>
      <vt:lpstr>Co-Op Advertorial</vt:lpstr>
      <vt:lpstr>Business Listings</vt:lpstr>
      <vt:lpstr>Business Listings </vt:lpstr>
      <vt:lpstr>Business Listings </vt:lpstr>
      <vt:lpstr>Slide 23</vt:lpstr>
      <vt:lpstr>TripAdvisor Reviews</vt:lpstr>
      <vt:lpstr>Fraud Squad</vt:lpstr>
      <vt:lpstr>Owner’s Page, customized for each hotel:  www.tripadvisor.com/owners  Everything you need to manage your presence, and market your business</vt:lpstr>
      <vt:lpstr>Owner’s Center Tools</vt:lpstr>
      <vt:lpstr>Manage Your Listing</vt:lpstr>
      <vt:lpstr>Manage Your Listing</vt:lpstr>
      <vt:lpstr>Track Performance</vt:lpstr>
      <vt:lpstr>Monitor Issues as they Arise</vt:lpstr>
      <vt:lpstr>Statistical Distribution of Scores</vt:lpstr>
      <vt:lpstr>Join the Conversation</vt:lpstr>
      <vt:lpstr>Management Response</vt:lpstr>
      <vt:lpstr>Management Response Tips</vt:lpstr>
      <vt:lpstr>Join the Conversation:  Forums</vt:lpstr>
      <vt:lpstr>Put Your Ambassadors to Work</vt:lpstr>
      <vt:lpstr>Not Okay</vt:lpstr>
      <vt:lpstr>Slide 39</vt:lpstr>
      <vt:lpstr>TA Content Distribution</vt:lpstr>
      <vt:lpstr>Widgets and Badges: User recommendations on your own pages</vt:lpstr>
      <vt:lpstr>Slide 42</vt:lpstr>
      <vt:lpstr>International Domains</vt:lpstr>
      <vt:lpstr>Facebook TripFriends</vt:lpstr>
      <vt:lpstr>Mobile</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Postcards from the Edge:  Advice from the Accidental Tourist</dc:title>
  <dc:creator>JoAnne Raditz</dc:creator>
  <cp:lastModifiedBy>bgorg</cp:lastModifiedBy>
  <cp:revision>895</cp:revision>
  <cp:lastPrinted>2005-07-08T15:37:19Z</cp:lastPrinted>
  <dcterms:created xsi:type="dcterms:W3CDTF">2007-03-05T01:58:51Z</dcterms:created>
  <dcterms:modified xsi:type="dcterms:W3CDTF">2010-10-05T13:19:59Z</dcterms:modified>
</cp:coreProperties>
</file>